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Bitter"/>
      <p:regular r:id="rId51"/>
      <p:bold r:id="rId52"/>
      <p:italic r:id="rId53"/>
      <p:boldItalic r:id="rId54"/>
    </p:embeddedFont>
    <p:embeddedFont>
      <p:font typeface="Barlow SemiBold"/>
      <p:regular r:id="rId55"/>
      <p:bold r:id="rId56"/>
      <p:italic r:id="rId57"/>
      <p:boldItalic r:id="rId58"/>
    </p:embeddedFont>
    <p:embeddedFont>
      <p:font typeface="Merriweather"/>
      <p:regular r:id="rId59"/>
      <p:bold r:id="rId60"/>
      <p:italic r:id="rId61"/>
      <p:boldItalic r:id="rId62"/>
    </p:embeddedFont>
    <p:embeddedFont>
      <p:font typeface="Barlow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2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29" orient="horz"/>
        <p:guide pos="2880"/>
        <p:guide pos="27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erriweather-boldItalic.fntdata"/><Relationship Id="rId61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64" Type="http://schemas.openxmlformats.org/officeDocument/2006/relationships/font" Target="fonts/Barlow-bold.fntdata"/><Relationship Id="rId63" Type="http://schemas.openxmlformats.org/officeDocument/2006/relationships/font" Target="fonts/Barlow-regular.fntdata"/><Relationship Id="rId22" Type="http://schemas.openxmlformats.org/officeDocument/2006/relationships/slide" Target="slides/slide17.xml"/><Relationship Id="rId66" Type="http://schemas.openxmlformats.org/officeDocument/2006/relationships/font" Target="fonts/Barlow-boldItalic.fntdata"/><Relationship Id="rId21" Type="http://schemas.openxmlformats.org/officeDocument/2006/relationships/slide" Target="slides/slide16.xml"/><Relationship Id="rId65" Type="http://schemas.openxmlformats.org/officeDocument/2006/relationships/font" Target="fonts/Barlow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erriweather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itter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Bitter-italic.fntdata"/><Relationship Id="rId52" Type="http://schemas.openxmlformats.org/officeDocument/2006/relationships/font" Target="fonts/Bitter-bold.fntdata"/><Relationship Id="rId11" Type="http://schemas.openxmlformats.org/officeDocument/2006/relationships/slide" Target="slides/slide6.xml"/><Relationship Id="rId55" Type="http://schemas.openxmlformats.org/officeDocument/2006/relationships/font" Target="fonts/BarlowSemiBold-regular.fntdata"/><Relationship Id="rId10" Type="http://schemas.openxmlformats.org/officeDocument/2006/relationships/slide" Target="slides/slide5.xml"/><Relationship Id="rId54" Type="http://schemas.openxmlformats.org/officeDocument/2006/relationships/font" Target="fonts/Bitter-boldItalic.fntdata"/><Relationship Id="rId13" Type="http://schemas.openxmlformats.org/officeDocument/2006/relationships/slide" Target="slides/slide8.xml"/><Relationship Id="rId57" Type="http://schemas.openxmlformats.org/officeDocument/2006/relationships/font" Target="fonts/BarlowSemiBold-italic.fntdata"/><Relationship Id="rId12" Type="http://schemas.openxmlformats.org/officeDocument/2006/relationships/slide" Target="slides/slide7.xml"/><Relationship Id="rId56" Type="http://schemas.openxmlformats.org/officeDocument/2006/relationships/font" Target="fonts/BarlowSemiBold-bold.fntdata"/><Relationship Id="rId15" Type="http://schemas.openxmlformats.org/officeDocument/2006/relationships/slide" Target="slides/slide10.xml"/><Relationship Id="rId59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58" Type="http://schemas.openxmlformats.org/officeDocument/2006/relationships/font" Target="fonts/Barlow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6bada763e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6bada763e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69e9e9bd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69e9e9bd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69e9e9bd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69e9e9bd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69e9e9bd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69e9e9bd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69e9e9bd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69e9e9bd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abf2dec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abf2dec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c1d28c40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c1d28c40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6bada763e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6bada763e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69e9e9bd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69e9e9bd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7acf2bf1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7acf2bf1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5d2d06648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5d2d0664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69e9e9bdf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69e9e9bdf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6bada763e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6bada763e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69e9e9bd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69e9e9bd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69e9e9bd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69e9e9bd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69e9e9bdf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69e9e9bdf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69e9e9bdf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69e9e9bdf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69e9e9bdf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69e9e9bdf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bada763e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bada763e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69e9e9bdf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69e9e9bdf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69e9e9bdf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69e9e9bdf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5d2d06648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5d2d0664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69e9e9bdf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69e9e9bdf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9614f58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9614f58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69e9e9bdf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f69e9e9bdf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6bada763e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6bada763e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abf2dec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abf2dec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6bada763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f6bada763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69e9e9bdf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f69e9e9bdf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69e9e9bdf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69e9e9bdf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6bada763e_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6bada763e_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6bada763e_4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6bada763e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e0b21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e0b21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6bada763e_4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6bada763e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b46a6098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b46a6098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5d2d06648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5d2d06648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a1a4a9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aa1a4a9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aa1a4a9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aa1a4a9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9e9e9bd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69e9e9bd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bada7b3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6bada7b3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8586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6717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gradFill>
            <a:gsLst>
              <a:gs pos="0">
                <a:srgbClr val="01519B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type="title"/>
          </p:nvPr>
        </p:nvSpPr>
        <p:spPr>
          <a:xfrm>
            <a:off x="380250" y="1250700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38025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600"/>
              <a:buFont typeface="Barlow SemiBold"/>
              <a:buNone/>
              <a:defRPr b="0" sz="1600">
                <a:solidFill>
                  <a:srgbClr val="01519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gradFill>
            <a:gsLst>
              <a:gs pos="0">
                <a:srgbClr val="01519B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 SemiBold"/>
              <a:buNone/>
              <a:defRPr b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0825" y="4493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300"/>
              <a:buChar char="●"/>
              <a:defRPr>
                <a:solidFill>
                  <a:srgbClr val="01519B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●"/>
              <a:defRPr>
                <a:solidFill>
                  <a:srgbClr val="01519B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●"/>
              <a:defRPr>
                <a:solidFill>
                  <a:srgbClr val="01519B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gradFill>
            <a:gsLst>
              <a:gs pos="0">
                <a:srgbClr val="0F91CE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01519B"/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tter"/>
              <a:buNone/>
              <a:defRPr b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●"/>
              <a:defRPr b="1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gradFill>
            <a:gsLst>
              <a:gs pos="0">
                <a:srgbClr val="0F91CE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01519B"/>
          </a:solidFill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tter"/>
              <a:buNone/>
              <a:defRPr b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●"/>
              <a:defRPr b="1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01519B"/>
          </a:solidFill>
          <a:ln>
            <a:noFill/>
          </a:ln>
        </p:spPr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gradFill>
            <a:gsLst>
              <a:gs pos="0">
                <a:srgbClr val="0F91CE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" name="Google Shape;38;p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01519B"/>
          </a:solidFill>
          <a:ln>
            <a:noFill/>
          </a:ln>
        </p:spPr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tter"/>
              <a:buNone/>
              <a:defRPr b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●"/>
              <a:defRPr b="1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gradFill>
            <a:gsLst>
              <a:gs pos="0">
                <a:srgbClr val="0F91CE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6" name="Google Shape;46;p7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01519B"/>
          </a:solidFill>
          <a:ln>
            <a:noFill/>
          </a:ln>
        </p:spPr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tter"/>
              <a:buNone/>
              <a:defRPr b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●"/>
              <a:defRPr b="1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gradFill>
            <a:gsLst>
              <a:gs pos="0">
                <a:srgbClr val="01519B"/>
              </a:gs>
              <a:gs pos="78000">
                <a:srgbClr val="0F91CE"/>
              </a:gs>
              <a:gs pos="100000">
                <a:srgbClr val="87C8E7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gradFill>
            <a:gsLst>
              <a:gs pos="0">
                <a:srgbClr val="01519B"/>
              </a:gs>
              <a:gs pos="68000">
                <a:srgbClr val="80A8C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7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gradFill>
            <a:gsLst>
              <a:gs pos="0">
                <a:srgbClr val="0F91CE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8450" y="2002825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300"/>
              <a:buChar char="●"/>
              <a:defRPr>
                <a:solidFill>
                  <a:srgbClr val="01519B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●"/>
              <a:defRPr>
                <a:solidFill>
                  <a:srgbClr val="01519B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●"/>
              <a:defRPr>
                <a:solidFill>
                  <a:srgbClr val="01519B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○"/>
              <a:defRPr>
                <a:solidFill>
                  <a:srgbClr val="01519B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1100"/>
              <a:buChar char="■"/>
              <a:defRPr>
                <a:solidFill>
                  <a:srgbClr val="01519B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375" y="4540450"/>
            <a:ext cx="860599" cy="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gradFill>
          <a:gsLst>
            <a:gs pos="0">
              <a:srgbClr val="0F91CE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519B"/>
              </a:buClr>
              <a:buSzPts val="2800"/>
              <a:buFont typeface="Bitter"/>
              <a:buNone/>
              <a:defRPr b="1" sz="2800">
                <a:solidFill>
                  <a:srgbClr val="01519B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300"/>
              <a:buFont typeface="Barlow"/>
              <a:buChar char="●"/>
              <a:defRPr b="1" sz="1300">
                <a:solidFill>
                  <a:srgbClr val="0F91CE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○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■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●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○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■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●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○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Barlow"/>
              <a:buChar char="■"/>
              <a:def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communityfunddarien.org/student-survey-results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g"/><Relationship Id="rId4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ctrTitle"/>
          </p:nvPr>
        </p:nvSpPr>
        <p:spPr>
          <a:xfrm>
            <a:off x="311700" y="5561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80"/>
              <a:t>Darien Student Survey Findings: </a:t>
            </a:r>
            <a:endParaRPr sz="3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80"/>
              <a:t>Mental Health &amp; Substance Use Trends</a:t>
            </a:r>
            <a:r>
              <a:rPr lang="en" sz="4500"/>
              <a:t> </a:t>
            </a:r>
            <a:endParaRPr sz="4500"/>
          </a:p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311700" y="2284203"/>
            <a:ext cx="4242600" cy="1827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lang="en" sz="4795">
                <a:solidFill>
                  <a:srgbClr val="0F91CE"/>
                </a:solidFill>
              </a:rPr>
              <a:t>Georgette Harrison, LPC, EdM</a:t>
            </a:r>
            <a:endParaRPr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b="0" i="1" lang="en" sz="4795">
                <a:solidFill>
                  <a:srgbClr val="0F91CE"/>
                </a:solidFill>
              </a:rPr>
              <a:t>Director of Clinical and Community Partnerships</a:t>
            </a:r>
            <a:endParaRPr b="0" i="1"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b="0" i="1" lang="en" sz="4795">
                <a:solidFill>
                  <a:srgbClr val="0F91CE"/>
                </a:solidFill>
              </a:rPr>
              <a:t>Child Guidance Center of Southern CT</a:t>
            </a:r>
            <a:endParaRPr b="0" i="1"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t/>
            </a:r>
            <a:endParaRPr b="0" i="1"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lang="en" sz="4795">
                <a:solidFill>
                  <a:srgbClr val="0F91CE"/>
                </a:solidFill>
              </a:rPr>
              <a:t>Mitch Dickey, PhD</a:t>
            </a:r>
            <a:endParaRPr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b="0" i="1" lang="en" sz="4795">
                <a:solidFill>
                  <a:srgbClr val="0F91CE"/>
                </a:solidFill>
              </a:rPr>
              <a:t>Licensed Psychologist </a:t>
            </a:r>
            <a:endParaRPr b="0" i="1"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rPr b="0" i="1" lang="en" sz="4795">
                <a:solidFill>
                  <a:srgbClr val="0F91CE"/>
                </a:solidFill>
              </a:rPr>
              <a:t>Former Yale Research Scientist</a:t>
            </a:r>
            <a:endParaRPr b="0" i="1" sz="4795">
              <a:solidFill>
                <a:srgbClr val="0F91C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Arial"/>
              <a:buNone/>
            </a:pPr>
            <a:r>
              <a:t/>
            </a:r>
            <a:endParaRPr sz="4795">
              <a:solidFill>
                <a:srgbClr val="0F91C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F91CE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450" y="2571750"/>
            <a:ext cx="4632600" cy="27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Alcohol Use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12837" l="16537" r="9068" t="16938"/>
          <a:stretch/>
        </p:blipFill>
        <p:spPr>
          <a:xfrm>
            <a:off x="2796775" y="1952575"/>
            <a:ext cx="4168400" cy="30394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5" name="Google Shape;165;p25"/>
          <p:cNvSpPr txBox="1"/>
          <p:nvPr/>
        </p:nvSpPr>
        <p:spPr>
          <a:xfrm>
            <a:off x="3134575" y="1365700"/>
            <a:ext cx="319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1519B"/>
                </a:solidFill>
              </a:rPr>
              <a:t>2021 Past 30 Day Alcohol Use </a:t>
            </a:r>
            <a:endParaRPr b="1" sz="1200">
              <a:solidFill>
                <a:srgbClr val="01519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1519B"/>
                </a:solidFill>
              </a:rPr>
              <a:t>by Grade</a:t>
            </a:r>
            <a:endParaRPr b="1" sz="1200">
              <a:solidFill>
                <a:srgbClr val="01519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519B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214275" y="4189500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1%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6330775" y="2061625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46%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670350" y="3070375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24</a:t>
            </a:r>
            <a:r>
              <a:rPr lang="en" sz="800">
                <a:latin typeface="Barlow"/>
                <a:ea typeface="Barlow"/>
                <a:cs typeface="Barlow"/>
                <a:sym typeface="Barlow"/>
              </a:rPr>
              <a:t>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123750" y="3484050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16</a:t>
            </a:r>
            <a:r>
              <a:rPr lang="en" sz="800">
                <a:latin typeface="Barlow"/>
                <a:ea typeface="Barlow"/>
                <a:cs typeface="Barlow"/>
                <a:sym typeface="Barlow"/>
              </a:rPr>
              <a:t>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459375" y="4115400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3</a:t>
            </a:r>
            <a:r>
              <a:rPr lang="en" sz="800">
                <a:latin typeface="Barlow"/>
                <a:ea typeface="Barlow"/>
                <a:cs typeface="Barlow"/>
                <a:sym typeface="Barlow"/>
              </a:rPr>
              <a:t>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836825" y="4115400"/>
            <a:ext cx="54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"/>
                <a:ea typeface="Barlow"/>
                <a:cs typeface="Barlow"/>
                <a:sym typeface="Barlow"/>
              </a:rPr>
              <a:t>2.5</a:t>
            </a:r>
            <a:r>
              <a:rPr lang="en" sz="800">
                <a:latin typeface="Barlow"/>
                <a:ea typeface="Barlow"/>
                <a:cs typeface="Barlow"/>
                <a:sym typeface="Barlow"/>
              </a:rPr>
              <a:t>%</a:t>
            </a:r>
            <a:endParaRPr sz="8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Substance Use Categories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25" y="2049000"/>
            <a:ext cx="8520600" cy="23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rgbClr val="0F91CE"/>
                </a:solidFill>
              </a:rPr>
              <a:t>No use</a:t>
            </a:r>
            <a:r>
              <a:rPr lang="en" sz="1600"/>
              <a:t>-</a:t>
            </a:r>
            <a:r>
              <a:rPr b="0" lang="en" sz="1600">
                <a:solidFill>
                  <a:schemeClr val="dk1"/>
                </a:solidFill>
              </a:rPr>
              <a:t> Students who are substance-free</a:t>
            </a:r>
            <a:endParaRPr b="0"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rgbClr val="741CDC"/>
                </a:solidFill>
              </a:rPr>
              <a:t>Alcohol only</a:t>
            </a:r>
            <a:r>
              <a:rPr b="0" lang="en" sz="1600">
                <a:solidFill>
                  <a:schemeClr val="dk1"/>
                </a:solidFill>
              </a:rPr>
              <a:t>- Students who are drinking, but not too frequently or heavily and are not using any other substances</a:t>
            </a:r>
            <a:endParaRPr b="0"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rgbClr val="3AA909"/>
                </a:solidFill>
              </a:rPr>
              <a:t>Moderate use-</a:t>
            </a:r>
            <a:r>
              <a:rPr b="0" lang="en" sz="1600">
                <a:solidFill>
                  <a:schemeClr val="accent1"/>
                </a:solidFill>
              </a:rPr>
              <a:t> </a:t>
            </a:r>
            <a:r>
              <a:rPr b="0" lang="en" sz="1600">
                <a:solidFill>
                  <a:schemeClr val="dk1"/>
                </a:solidFill>
              </a:rPr>
              <a:t> Students who are drinking frequently AND using other substances, mostly marijuana</a:t>
            </a:r>
            <a:endParaRPr b="0"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rgbClr val="FF0000"/>
                </a:solidFill>
              </a:rPr>
              <a:t>Heavy use-</a:t>
            </a:r>
            <a:r>
              <a:rPr b="0" lang="en" sz="1600">
                <a:solidFill>
                  <a:schemeClr val="dk1"/>
                </a:solidFill>
              </a:rPr>
              <a:t> Students who are drinking heavily, frequently and using other substances, mostly marijuana </a:t>
            </a:r>
            <a:endParaRPr b="0" sz="1360">
              <a:solidFill>
                <a:srgbClr val="595959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373425" y="1323525"/>
            <a:ext cx="84588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01519B"/>
                </a:solidFill>
              </a:rPr>
              <a:t>The analysis looked for patterns of use and behaviors. Findings grouped 7-12th grade students into four categories based on their responses to </a:t>
            </a:r>
            <a:r>
              <a:rPr b="1" lang="en" sz="1450">
                <a:solidFill>
                  <a:srgbClr val="01519B"/>
                </a:solidFill>
              </a:rPr>
              <a:t>several</a:t>
            </a:r>
            <a:r>
              <a:rPr b="1" lang="en" sz="1450">
                <a:solidFill>
                  <a:srgbClr val="01519B"/>
                </a:solidFill>
              </a:rPr>
              <a:t> questions about their use. </a:t>
            </a:r>
            <a:endParaRPr b="1" sz="1300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171350"/>
            <a:ext cx="8520600" cy="9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Substance Use: What did we learn?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8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16">
                <a:latin typeface="Barlow"/>
                <a:ea typeface="Barlow"/>
                <a:cs typeface="Barlow"/>
                <a:sym typeface="Barlow"/>
              </a:rPr>
              <a:t>Substance use patterns change dramatically as teens get older</a:t>
            </a:r>
            <a:endParaRPr sz="2116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373425" y="1323525"/>
            <a:ext cx="8458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85" name="Google Shape;185;p27"/>
          <p:cNvGrpSpPr/>
          <p:nvPr/>
        </p:nvGrpSpPr>
        <p:grpSpPr>
          <a:xfrm>
            <a:off x="442550" y="1429950"/>
            <a:ext cx="8811163" cy="2847050"/>
            <a:chOff x="442550" y="1810950"/>
            <a:chExt cx="8811163" cy="2847050"/>
          </a:xfrm>
        </p:grpSpPr>
        <p:grpSp>
          <p:nvGrpSpPr>
            <p:cNvPr id="186" name="Google Shape;186;p27"/>
            <p:cNvGrpSpPr/>
            <p:nvPr/>
          </p:nvGrpSpPr>
          <p:grpSpPr>
            <a:xfrm>
              <a:off x="442550" y="1810950"/>
              <a:ext cx="2225913" cy="2847050"/>
              <a:chOff x="442550" y="1810950"/>
              <a:chExt cx="2225913" cy="2847050"/>
            </a:xfrm>
          </p:grpSpPr>
          <p:pic>
            <p:nvPicPr>
              <p:cNvPr id="187" name="Google Shape;187;p27" title="Chart"/>
              <p:cNvPicPr preferRelativeResize="0"/>
              <p:nvPr/>
            </p:nvPicPr>
            <p:blipFill rotWithShape="1">
              <a:blip r:embed="rId3">
                <a:alphaModFix/>
              </a:blip>
              <a:srcRect b="4219" l="23843" r="23869" t="4054"/>
              <a:stretch/>
            </p:blipFill>
            <p:spPr>
              <a:xfrm>
                <a:off x="442550" y="2109875"/>
                <a:ext cx="2141778" cy="2147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8" name="Google Shape;188;p27"/>
              <p:cNvCxnSpPr/>
              <p:nvPr/>
            </p:nvCxnSpPr>
            <p:spPr>
              <a:xfrm flipH="1" rot="10800000">
                <a:off x="1527764" y="1968885"/>
                <a:ext cx="517800" cy="141000"/>
              </a:xfrm>
              <a:prstGeom prst="bentConnector3">
                <a:avLst>
                  <a:gd fmla="val -2533" name="adj1"/>
                </a:avLst>
              </a:prstGeom>
              <a:noFill/>
              <a:ln cap="flat" cmpd="sng" w="9525">
                <a:solidFill>
                  <a:srgbClr val="9E9E9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9" name="Google Shape;189;p27"/>
              <p:cNvSpPr txBox="1"/>
              <p:nvPr/>
            </p:nvSpPr>
            <p:spPr>
              <a:xfrm>
                <a:off x="1247936" y="3281125"/>
                <a:ext cx="531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99%</a:t>
                </a:r>
                <a:endParaRPr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90" name="Google Shape;190;p27"/>
              <p:cNvSpPr txBox="1"/>
              <p:nvPr/>
            </p:nvSpPr>
            <p:spPr>
              <a:xfrm>
                <a:off x="1988963" y="1810950"/>
                <a:ext cx="679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741CDC"/>
                    </a:solidFill>
                    <a:latin typeface="Barlow"/>
                    <a:ea typeface="Barlow"/>
                    <a:cs typeface="Barlow"/>
                    <a:sym typeface="Barlow"/>
                  </a:rPr>
                  <a:t>0.6%</a:t>
                </a:r>
                <a:endParaRPr b="1" sz="1100">
                  <a:solidFill>
                    <a:srgbClr val="741CDC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91" name="Google Shape;191;p27"/>
              <p:cNvSpPr txBox="1"/>
              <p:nvPr/>
            </p:nvSpPr>
            <p:spPr>
              <a:xfrm>
                <a:off x="798525" y="4257800"/>
                <a:ext cx="1429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7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- 8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Graders</a:t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grpSp>
          <p:nvGrpSpPr>
            <p:cNvPr id="192" name="Google Shape;192;p27"/>
            <p:cNvGrpSpPr/>
            <p:nvPr/>
          </p:nvGrpSpPr>
          <p:grpSpPr>
            <a:xfrm>
              <a:off x="3506163" y="1810950"/>
              <a:ext cx="2675950" cy="2821475"/>
              <a:chOff x="3506163" y="1810950"/>
              <a:chExt cx="2675950" cy="2821475"/>
            </a:xfrm>
          </p:grpSpPr>
          <p:pic>
            <p:nvPicPr>
              <p:cNvPr id="193" name="Google Shape;193;p27" title="Chart"/>
              <p:cNvPicPr preferRelativeResize="0"/>
              <p:nvPr/>
            </p:nvPicPr>
            <p:blipFill rotWithShape="1">
              <a:blip r:embed="rId4">
                <a:alphaModFix/>
              </a:blip>
              <a:srcRect b="3571" l="21813" r="21705" t="4381"/>
              <a:stretch/>
            </p:blipFill>
            <p:spPr>
              <a:xfrm>
                <a:off x="3506163" y="2084313"/>
                <a:ext cx="2131557" cy="2147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4" name="Google Shape;194;p27"/>
              <p:cNvCxnSpPr/>
              <p:nvPr/>
            </p:nvCxnSpPr>
            <p:spPr>
              <a:xfrm flipH="1" rot="10800000">
                <a:off x="4592764" y="1968885"/>
                <a:ext cx="517800" cy="141000"/>
              </a:xfrm>
              <a:prstGeom prst="bentConnector3">
                <a:avLst>
                  <a:gd fmla="val -2533" name="adj1"/>
                </a:avLst>
              </a:prstGeom>
              <a:noFill/>
              <a:ln cap="flat" cmpd="sng" w="9525">
                <a:solidFill>
                  <a:srgbClr val="9E9E9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5" name="Google Shape;195;p27"/>
              <p:cNvSpPr txBox="1"/>
              <p:nvPr/>
            </p:nvSpPr>
            <p:spPr>
              <a:xfrm>
                <a:off x="4081638" y="3281125"/>
                <a:ext cx="67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91%</a:t>
                </a:r>
                <a:endParaRPr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96" name="Google Shape;196;p27"/>
              <p:cNvSpPr txBox="1"/>
              <p:nvPr/>
            </p:nvSpPr>
            <p:spPr>
              <a:xfrm>
                <a:off x="5053963" y="1810950"/>
                <a:ext cx="679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741CDC"/>
                    </a:solidFill>
                    <a:latin typeface="Barlow"/>
                    <a:ea typeface="Barlow"/>
                    <a:cs typeface="Barlow"/>
                    <a:sym typeface="Barlow"/>
                  </a:rPr>
                  <a:t>1</a:t>
                </a:r>
                <a:r>
                  <a:rPr b="1" lang="en" sz="1100">
                    <a:solidFill>
                      <a:srgbClr val="741CDC"/>
                    </a:solidFill>
                    <a:latin typeface="Barlow"/>
                    <a:ea typeface="Barlow"/>
                    <a:cs typeface="Barlow"/>
                    <a:sym typeface="Barlow"/>
                  </a:rPr>
                  <a:t>.6%</a:t>
                </a:r>
                <a:endParaRPr b="1" sz="1100">
                  <a:solidFill>
                    <a:srgbClr val="741CDC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97" name="Google Shape;197;p27"/>
              <p:cNvSpPr txBox="1"/>
              <p:nvPr/>
            </p:nvSpPr>
            <p:spPr>
              <a:xfrm>
                <a:off x="5502613" y="2014200"/>
                <a:ext cx="679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3AA909"/>
                    </a:solidFill>
                    <a:latin typeface="Barlow"/>
                    <a:ea typeface="Barlow"/>
                    <a:cs typeface="Barlow"/>
                    <a:sym typeface="Barlow"/>
                  </a:rPr>
                  <a:t>7</a:t>
                </a:r>
                <a:r>
                  <a:rPr b="1" lang="en" sz="1100">
                    <a:solidFill>
                      <a:srgbClr val="3AA909"/>
                    </a:solidFill>
                    <a:latin typeface="Barlow"/>
                    <a:ea typeface="Barlow"/>
                    <a:cs typeface="Barlow"/>
                    <a:sym typeface="Barlow"/>
                  </a:rPr>
                  <a:t>%</a:t>
                </a:r>
                <a:endParaRPr b="1" sz="1100">
                  <a:solidFill>
                    <a:srgbClr val="3AA909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cxnSp>
            <p:nvCxnSpPr>
              <p:cNvPr id="198" name="Google Shape;198;p27"/>
              <p:cNvCxnSpPr/>
              <p:nvPr/>
            </p:nvCxnSpPr>
            <p:spPr>
              <a:xfrm>
                <a:off x="4853413" y="2191200"/>
                <a:ext cx="603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E9E9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9" name="Google Shape;199;p27"/>
              <p:cNvSpPr txBox="1"/>
              <p:nvPr/>
            </p:nvSpPr>
            <p:spPr>
              <a:xfrm>
                <a:off x="3825988" y="4232225"/>
                <a:ext cx="1491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9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- 10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Graders</a:t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grpSp>
          <p:nvGrpSpPr>
            <p:cNvPr id="200" name="Google Shape;200;p27"/>
            <p:cNvGrpSpPr/>
            <p:nvPr/>
          </p:nvGrpSpPr>
          <p:grpSpPr>
            <a:xfrm>
              <a:off x="6475388" y="1810950"/>
              <a:ext cx="2778325" cy="2847050"/>
              <a:chOff x="6475388" y="1810950"/>
              <a:chExt cx="2778325" cy="2847050"/>
            </a:xfrm>
          </p:grpSpPr>
          <p:pic>
            <p:nvPicPr>
              <p:cNvPr id="201" name="Google Shape;201;p27" title="Chart"/>
              <p:cNvPicPr preferRelativeResize="0"/>
              <p:nvPr/>
            </p:nvPicPr>
            <p:blipFill rotWithShape="1">
              <a:blip r:embed="rId5">
                <a:alphaModFix/>
              </a:blip>
              <a:srcRect b="3900" l="21518" r="21053" t="3231"/>
              <a:stretch/>
            </p:blipFill>
            <p:spPr>
              <a:xfrm>
                <a:off x="6475388" y="2082825"/>
                <a:ext cx="2174976" cy="21749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2" name="Google Shape;202;p27"/>
              <p:cNvCxnSpPr/>
              <p:nvPr/>
            </p:nvCxnSpPr>
            <p:spPr>
              <a:xfrm flipH="1" rot="10800000">
                <a:off x="7691514" y="1968885"/>
                <a:ext cx="517800" cy="141000"/>
              </a:xfrm>
              <a:prstGeom prst="bentConnector3">
                <a:avLst>
                  <a:gd fmla="val -2533" name="adj1"/>
                </a:avLst>
              </a:prstGeom>
              <a:noFill/>
              <a:ln cap="flat" cmpd="sng" w="9525">
                <a:solidFill>
                  <a:srgbClr val="9E9E9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3" name="Google Shape;203;p27"/>
              <p:cNvSpPr txBox="1"/>
              <p:nvPr/>
            </p:nvSpPr>
            <p:spPr>
              <a:xfrm>
                <a:off x="6677297" y="3109223"/>
                <a:ext cx="560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53</a:t>
                </a:r>
                <a:r>
                  <a:rPr b="1" lang="en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%</a:t>
                </a:r>
                <a:endParaRPr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04" name="Google Shape;204;p27"/>
              <p:cNvSpPr txBox="1"/>
              <p:nvPr/>
            </p:nvSpPr>
            <p:spPr>
              <a:xfrm>
                <a:off x="8152713" y="1810950"/>
                <a:ext cx="679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741CDC"/>
                    </a:solidFill>
                    <a:latin typeface="Barlow"/>
                    <a:ea typeface="Barlow"/>
                    <a:cs typeface="Barlow"/>
                    <a:sym typeface="Barlow"/>
                  </a:rPr>
                  <a:t>10%</a:t>
                </a:r>
                <a:endParaRPr b="1" sz="1100">
                  <a:solidFill>
                    <a:srgbClr val="741CDC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05" name="Google Shape;205;p27"/>
              <p:cNvSpPr txBox="1"/>
              <p:nvPr/>
            </p:nvSpPr>
            <p:spPr>
              <a:xfrm>
                <a:off x="7739979" y="3249117"/>
                <a:ext cx="5601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33%</a:t>
                </a:r>
                <a:endParaRPr b="1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06" name="Google Shape;206;p27"/>
              <p:cNvSpPr txBox="1"/>
              <p:nvPr/>
            </p:nvSpPr>
            <p:spPr>
              <a:xfrm>
                <a:off x="8574213" y="2223225"/>
                <a:ext cx="679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FF0000"/>
                    </a:solidFill>
                    <a:latin typeface="Barlow"/>
                    <a:ea typeface="Barlow"/>
                    <a:cs typeface="Barlow"/>
                    <a:sym typeface="Barlow"/>
                  </a:rPr>
                  <a:t>4</a:t>
                </a:r>
                <a:r>
                  <a:rPr b="1" lang="en" sz="1100">
                    <a:solidFill>
                      <a:srgbClr val="FF0000"/>
                    </a:solidFill>
                    <a:latin typeface="Barlow"/>
                    <a:ea typeface="Barlow"/>
                    <a:cs typeface="Barlow"/>
                    <a:sym typeface="Barlow"/>
                  </a:rPr>
                  <a:t>%</a:t>
                </a:r>
                <a:endParaRPr b="1" sz="1100">
                  <a:solidFill>
                    <a:srgbClr val="FF0000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cxnSp>
            <p:nvCxnSpPr>
              <p:cNvPr id="207" name="Google Shape;207;p27"/>
              <p:cNvCxnSpPr/>
              <p:nvPr/>
            </p:nvCxnSpPr>
            <p:spPr>
              <a:xfrm flipH="1" rot="10800000">
                <a:off x="8282300" y="2400225"/>
                <a:ext cx="3225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E9E9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8" name="Google Shape;208;p27"/>
              <p:cNvSpPr txBox="1"/>
              <p:nvPr/>
            </p:nvSpPr>
            <p:spPr>
              <a:xfrm>
                <a:off x="6816925" y="4257800"/>
                <a:ext cx="1491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11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- 12</a:t>
                </a:r>
                <a:r>
                  <a:rPr baseline="30000"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th</a:t>
                </a:r>
                <a:r>
                  <a:rPr lang="en">
                    <a:solidFill>
                      <a:srgbClr val="01519B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rPr>
                  <a:t> Graders</a:t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pic>
        <p:nvPicPr>
          <p:cNvPr id="209" name="Google Shape;20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512" y="4433100"/>
            <a:ext cx="6360632" cy="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Substance Use: Observations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342600" y="1379525"/>
            <a:ext cx="8458800" cy="2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Our analysis highlighted interesting trends in substance use among our teens: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For those who do use substances, the most commonly used substance for Darien teens is </a:t>
            </a:r>
            <a:r>
              <a:rPr b="1" lang="en" sz="1600">
                <a:solidFill>
                  <a:srgbClr val="0F91CE"/>
                </a:solidFill>
                <a:latin typeface="Barlow"/>
                <a:ea typeface="Barlow"/>
                <a:cs typeface="Barlow"/>
                <a:sym typeface="Barlow"/>
              </a:rPr>
              <a:t>alcohol</a:t>
            </a:r>
            <a:endParaRPr sz="1600">
              <a:solidFill>
                <a:srgbClr val="4285F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85F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b="1" lang="en" sz="1600">
                <a:solidFill>
                  <a:srgbClr val="0F91CE"/>
                </a:solidFill>
                <a:latin typeface="Barlow"/>
                <a:ea typeface="Barlow"/>
                <a:cs typeface="Barlow"/>
                <a:sym typeface="Barlow"/>
              </a:rPr>
              <a:t>Grade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is the single biggest predictor of use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Sadness, anxiety and loneliness </a:t>
            </a:r>
            <a:r>
              <a:rPr b="1" lang="en" sz="1600">
                <a:solidFill>
                  <a:srgbClr val="0F91CE"/>
                </a:solidFill>
                <a:latin typeface="Barlow"/>
                <a:ea typeface="Barlow"/>
                <a:cs typeface="Barlow"/>
                <a:sym typeface="Barlow"/>
              </a:rPr>
              <a:t>did not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predict substance use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Unless you add exposure to </a:t>
            </a:r>
            <a:r>
              <a:rPr b="1" lang="en" sz="1600">
                <a:solidFill>
                  <a:srgbClr val="0F91CE"/>
                </a:solidFill>
                <a:latin typeface="Barlow"/>
                <a:ea typeface="Barlow"/>
                <a:cs typeface="Barlow"/>
                <a:sym typeface="Barlow"/>
              </a:rPr>
              <a:t>bullying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and remove grade from the model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rgbClr val="01519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11725" y="245450"/>
            <a:ext cx="8520600" cy="8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 most concerned about: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Who Report </a:t>
            </a:r>
            <a:r>
              <a:rPr lang="en"/>
              <a:t>Moderate/Heavy </a:t>
            </a:r>
            <a:r>
              <a:rPr lang="en"/>
              <a:t>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11725" y="1449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Picture of</a:t>
            </a:r>
            <a:r>
              <a:rPr lang="en" sz="1500">
                <a:solidFill>
                  <a:srgbClr val="0F91CE"/>
                </a:solidFill>
              </a:rPr>
              <a:t> a teen party culture</a:t>
            </a:r>
            <a:r>
              <a:rPr lang="en" sz="1500"/>
              <a:t>: s</a:t>
            </a:r>
            <a:r>
              <a:rPr lang="en" sz="1500">
                <a:solidFill>
                  <a:srgbClr val="0F91CE"/>
                </a:solidFill>
              </a:rPr>
              <a:t>tudents in this category are drinking frequently and in large quantities and experiencing a lot of consequences along the way</a:t>
            </a:r>
            <a:r>
              <a:rPr lang="en" sz="1500"/>
              <a:t>.</a:t>
            </a:r>
            <a:endParaRPr sz="1500">
              <a:solidFill>
                <a:srgbClr val="0F91CE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1519B"/>
                </a:solidFill>
              </a:rPr>
              <a:t>Who:</a:t>
            </a:r>
            <a:r>
              <a:rPr b="0" lang="en" sz="1400">
                <a:solidFill>
                  <a:schemeClr val="dk1"/>
                </a:solidFill>
              </a:rPr>
              <a:t> 30% of 11th &amp; 45% of 12th graders</a:t>
            </a:r>
            <a:endParaRPr b="0" sz="1400">
              <a:solidFill>
                <a:schemeClr val="accent1"/>
              </a:solidFill>
              <a:highlight>
                <a:schemeClr val="accent6"/>
              </a:highlight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1519B"/>
                </a:solidFill>
              </a:rPr>
              <a:t>Where:</a:t>
            </a:r>
            <a:r>
              <a:rPr b="0" lang="en" sz="1400">
                <a:solidFill>
                  <a:schemeClr val="dk1"/>
                </a:solidFill>
              </a:rPr>
              <a:t> Drinking at parties without adults present</a:t>
            </a:r>
            <a:endParaRPr b="0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01519B"/>
                </a:solidFill>
              </a:rPr>
              <a:t>What are they doing:</a:t>
            </a:r>
            <a:endParaRPr sz="1400">
              <a:solidFill>
                <a:srgbClr val="01519B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The # 1 reason </a:t>
            </a:r>
            <a:r>
              <a:rPr lang="en" sz="1400">
                <a:solidFill>
                  <a:schemeClr val="accent1"/>
                </a:solidFill>
              </a:rPr>
              <a:t>11th &amp; 12th graders</a:t>
            </a:r>
            <a:r>
              <a:rPr lang="en" sz="1400">
                <a:solidFill>
                  <a:schemeClr val="dk1"/>
                </a:solidFill>
              </a:rPr>
              <a:t> drink is to have fun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Playing competitive drinking games 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Blacking out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Experiencing hangovers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Taking care of friends who have too much to drink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Buying alcohol at stores outside Darien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0" lang="en" sz="1400">
                <a:solidFill>
                  <a:schemeClr val="dk1"/>
                </a:solidFill>
              </a:rPr>
              <a:t>Using mul</a:t>
            </a:r>
            <a:r>
              <a:rPr b="0" lang="en" sz="1400">
                <a:solidFill>
                  <a:schemeClr val="dk1"/>
                </a:solidFill>
              </a:rPr>
              <a:t>tiple substanc</a:t>
            </a:r>
            <a:r>
              <a:rPr b="0" lang="en" sz="1400">
                <a:solidFill>
                  <a:schemeClr val="dk1"/>
                </a:solidFill>
              </a:rPr>
              <a:t>es, not just alcohol </a:t>
            </a:r>
            <a:r>
              <a:rPr b="0" lang="en" sz="1400">
                <a:solidFill>
                  <a:srgbClr val="595959"/>
                </a:solidFill>
              </a:rPr>
              <a:t> </a:t>
            </a:r>
            <a:endParaRPr b="0" sz="1400">
              <a:solidFill>
                <a:srgbClr val="595959"/>
              </a:solidFill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249" y="2488050"/>
            <a:ext cx="3055075" cy="203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12564" l="7632" r="7750" t="9873"/>
          <a:stretch/>
        </p:blipFill>
        <p:spPr>
          <a:xfrm>
            <a:off x="1718524" y="811525"/>
            <a:ext cx="5706950" cy="40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2233500" y="154375"/>
            <a:ext cx="467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Substance Use Findings</a:t>
            </a:r>
            <a:endParaRPr b="1" sz="2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Associated with Substance-Free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311700" y="1505700"/>
            <a:ext cx="82287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519B"/>
                </a:solidFill>
              </a:rPr>
              <a:t>INDIVIDUAL VARIABLES:</a:t>
            </a:r>
            <a:endParaRPr sz="14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Top reasons f</a:t>
            </a:r>
            <a:r>
              <a:rPr b="0" lang="en" sz="1500">
                <a:solidFill>
                  <a:schemeClr val="dk1"/>
                </a:solidFill>
              </a:rPr>
              <a:t>or not drinking</a:t>
            </a:r>
            <a:r>
              <a:rPr b="0" lang="en" sz="1500">
                <a:solidFill>
                  <a:schemeClr val="dk1"/>
                </a:solidFill>
              </a:rPr>
              <a:t>: “I just don’t want to” or “parents are strict” </a:t>
            </a:r>
            <a:endParaRPr b="0"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Eager to do well in school</a:t>
            </a:r>
            <a:endParaRPr b="0"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Feel equipped to deal well with frustration</a:t>
            </a:r>
            <a:endParaRPr b="0"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Peer disapproval of marijuana and alcohol use</a:t>
            </a:r>
            <a:endParaRPr b="0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lang="en" sz="1500">
                <a:solidFill>
                  <a:schemeClr val="dk1"/>
                </a:solidFill>
              </a:rPr>
              <a:t>Presence of positive adult role models </a:t>
            </a:r>
            <a:endParaRPr b="0"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Report feeling safe &amp; secure at home</a:t>
            </a:r>
            <a:endParaRPr b="0"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0" lang="en" sz="1500">
                <a:solidFill>
                  <a:schemeClr val="dk1"/>
                </a:solidFill>
              </a:rPr>
              <a:t>Willing to talk to their parents about alcohol, drugs or sex</a:t>
            </a:r>
            <a:endParaRPr b="0"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Associated with Substance-Free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>
            <p:ph idx="2" type="body"/>
          </p:nvPr>
        </p:nvSpPr>
        <p:spPr>
          <a:xfrm>
            <a:off x="364825" y="1837875"/>
            <a:ext cx="84144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519B"/>
                </a:solidFill>
              </a:rPr>
              <a:t>PARENT/</a:t>
            </a:r>
            <a:r>
              <a:rPr lang="en" sz="1500">
                <a:solidFill>
                  <a:srgbClr val="01519B"/>
                </a:solidFill>
              </a:rPr>
              <a:t>FAMILY VARIABLES:</a:t>
            </a:r>
            <a:endParaRPr sz="1500">
              <a:solidFill>
                <a:srgbClr val="01519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lang="en" sz="1500">
                <a:solidFill>
                  <a:schemeClr val="dk1"/>
                </a:solidFill>
              </a:rPr>
              <a:t>Parents try to </a:t>
            </a:r>
            <a:r>
              <a:rPr lang="en" sz="1500">
                <a:solidFill>
                  <a:srgbClr val="0F91CE"/>
                </a:solidFill>
              </a:rPr>
              <a:t>know where they are</a:t>
            </a:r>
            <a:r>
              <a:rPr b="0" lang="en" sz="1500">
                <a:solidFill>
                  <a:schemeClr val="dk1"/>
                </a:solidFill>
              </a:rPr>
              <a:t> at night/weekends</a:t>
            </a:r>
            <a:endParaRPr b="0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</a:t>
            </a:r>
            <a:r>
              <a:rPr b="0" lang="en" sz="1500">
                <a:solidFill>
                  <a:schemeClr val="dk1"/>
                </a:solidFill>
              </a:rPr>
              <a:t>or younger </a:t>
            </a:r>
            <a:r>
              <a:rPr lang="en" sz="1500">
                <a:solidFill>
                  <a:schemeClr val="dk1"/>
                </a:solidFill>
              </a:rPr>
              <a:t>students, parents know where they are </a:t>
            </a:r>
            <a:r>
              <a:rPr b="0" lang="en" sz="1500">
                <a:solidFill>
                  <a:schemeClr val="dk1"/>
                </a:solidFill>
              </a:rPr>
              <a:t> during the day</a:t>
            </a:r>
            <a:endParaRPr b="0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lang="en" sz="1500">
                <a:solidFill>
                  <a:schemeClr val="dk1"/>
                </a:solidFill>
              </a:rPr>
              <a:t>Parents are </a:t>
            </a:r>
            <a:r>
              <a:rPr lang="en" sz="1500"/>
              <a:t>on the same page</a:t>
            </a:r>
            <a:r>
              <a:rPr b="0" lang="en" sz="1500">
                <a:solidFill>
                  <a:schemeClr val="dk1"/>
                </a:solidFill>
              </a:rPr>
              <a:t> about substance use</a:t>
            </a:r>
            <a:endParaRPr b="0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lang="en" sz="1500">
                <a:solidFill>
                  <a:schemeClr val="dk1"/>
                </a:solidFill>
              </a:rPr>
              <a:t>Parents set </a:t>
            </a:r>
            <a:r>
              <a:rPr lang="en" sz="1500">
                <a:solidFill>
                  <a:srgbClr val="0F91CE"/>
                </a:solidFill>
              </a:rPr>
              <a:t>very clear rules</a:t>
            </a:r>
            <a:r>
              <a:rPr b="0" lang="en" sz="1500">
                <a:solidFill>
                  <a:schemeClr val="dk1"/>
                </a:solidFill>
              </a:rPr>
              <a:t> about alcohol use</a:t>
            </a:r>
            <a:endParaRPr b="0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0" lang="en" sz="1500">
                <a:solidFill>
                  <a:schemeClr val="dk1"/>
                </a:solidFill>
              </a:rPr>
              <a:t>Parents </a:t>
            </a:r>
            <a:r>
              <a:rPr lang="en" sz="1500">
                <a:solidFill>
                  <a:srgbClr val="0F91CE"/>
                </a:solidFill>
              </a:rPr>
              <a:t>STRONGLY disapprove</a:t>
            </a:r>
            <a:r>
              <a:rPr b="0" lang="en" sz="1500">
                <a:solidFill>
                  <a:schemeClr val="dk1"/>
                </a:solidFill>
              </a:rPr>
              <a:t> of substance use</a:t>
            </a:r>
            <a:endParaRPr b="0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However, </a:t>
            </a:r>
            <a:r>
              <a:rPr lang="en" sz="1500">
                <a:solidFill>
                  <a:srgbClr val="000000"/>
                </a:solidFill>
              </a:rPr>
              <a:t>student perception of parental disapproval of drinking </a:t>
            </a:r>
            <a:r>
              <a:rPr b="1" lang="en" sz="1500">
                <a:solidFill>
                  <a:srgbClr val="0F91CE"/>
                </a:solidFill>
              </a:rPr>
              <a:t>declines</a:t>
            </a:r>
            <a:r>
              <a:rPr lang="en" sz="1500">
                <a:solidFill>
                  <a:srgbClr val="000000"/>
                </a:solidFill>
              </a:rPr>
              <a:t> rapidly in high school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4890950" y="3994200"/>
            <a:ext cx="3999900" cy="987300"/>
          </a:xfrm>
          <a:prstGeom prst="rect">
            <a:avLst/>
          </a:prstGeom>
          <a:solidFill>
            <a:srgbClr val="DE196F"/>
          </a:solidFill>
          <a:ln cap="flat" cmpd="sng" w="9525">
            <a:solidFill>
              <a:srgbClr val="DE19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5035550" y="4001550"/>
            <a:ext cx="3710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P</a:t>
            </a:r>
            <a:r>
              <a:rPr b="1" lang="en" sz="1500">
                <a:solidFill>
                  <a:schemeClr val="lt1"/>
                </a:solidFill>
              </a:rPr>
              <a:t>arental vigilance is the most important factor in reducing substance use in Darien teens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948" y="4001550"/>
            <a:ext cx="556137" cy="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364825" y="1422375"/>
            <a:ext cx="641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1519B"/>
                </a:solidFill>
                <a:latin typeface="Barlow"/>
                <a:ea typeface="Barlow"/>
                <a:cs typeface="Barlow"/>
                <a:sym typeface="Barlow"/>
              </a:rPr>
              <a:t>Parents have an important role to play in substance use prevention.</a:t>
            </a:r>
            <a:endParaRPr b="1" sz="1500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/>
        </p:nvSpPr>
        <p:spPr>
          <a:xfrm>
            <a:off x="2233500" y="98375"/>
            <a:ext cx="467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Substance Use Findings</a:t>
            </a:r>
            <a:endParaRPr b="1" sz="28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 b="6136" l="1020" r="853" t="2280"/>
          <a:stretch/>
        </p:blipFill>
        <p:spPr>
          <a:xfrm>
            <a:off x="1676863" y="735575"/>
            <a:ext cx="5790275" cy="417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Turrisi Study</a:t>
            </a:r>
            <a:endParaRPr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178625" y="1692138"/>
            <a:ext cx="19077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91CE"/>
                </a:solidFill>
              </a:rPr>
              <a:t> “Allowing your kids to drink is not protective.” - Dr. Turrisi</a:t>
            </a:r>
            <a:endParaRPr>
              <a:solidFill>
                <a:srgbClr val="0F91C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16">
                <a:solidFill>
                  <a:schemeClr val="dk1"/>
                </a:solidFill>
              </a:rPr>
              <a:t>Source: Turrisi, R., Mallett, K., Varvil-Weld, L., &amp; Guttman, K. (2013). Examining the role of parents in college student alcohol etiology and prevention.</a:t>
            </a:r>
            <a:endParaRPr b="0" i="1" sz="81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400" y="1542025"/>
            <a:ext cx="6752875" cy="337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644675" y="500925"/>
            <a:ext cx="4258500" cy="44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Welcome</a:t>
            </a:r>
            <a:br>
              <a:rPr lang="en" sz="1400">
                <a:solidFill>
                  <a:srgbClr val="0F91CE"/>
                </a:solidFill>
              </a:rPr>
            </a:b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Introduction to the Thriving Youth Task Force </a:t>
            </a:r>
            <a:br>
              <a:rPr lang="en" sz="1400">
                <a:solidFill>
                  <a:srgbClr val="0F91CE"/>
                </a:solidFill>
              </a:rPr>
            </a:b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History of the Darien Youth Survey  </a:t>
            </a:r>
            <a:endParaRPr sz="1400">
              <a:solidFill>
                <a:srgbClr val="0F91CE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200"/>
              <a:buChar char="○"/>
            </a:pPr>
            <a:r>
              <a:rPr lang="en" sz="1200">
                <a:solidFill>
                  <a:srgbClr val="0F91CE"/>
                </a:solidFill>
              </a:rPr>
              <a:t>Framework</a:t>
            </a:r>
            <a:endParaRPr sz="1200">
              <a:solidFill>
                <a:srgbClr val="0F91CE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200"/>
              <a:buChar char="○"/>
            </a:pPr>
            <a:r>
              <a:rPr lang="en" sz="1200">
                <a:solidFill>
                  <a:srgbClr val="0F91CE"/>
                </a:solidFill>
              </a:rPr>
              <a:t>Methodology</a:t>
            </a:r>
            <a:br>
              <a:rPr lang="en" sz="1200">
                <a:solidFill>
                  <a:srgbClr val="0F91CE"/>
                </a:solidFill>
              </a:rPr>
            </a:br>
            <a:endParaRPr sz="12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2021 Observations &amp; Impact of COVID-19</a:t>
            </a:r>
            <a:br>
              <a:rPr lang="en" sz="1400">
                <a:solidFill>
                  <a:srgbClr val="0F91CE"/>
                </a:solidFill>
              </a:rPr>
            </a:b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Understanding Youth Substance Use</a:t>
            </a:r>
            <a:br>
              <a:rPr lang="en" sz="1400">
                <a:solidFill>
                  <a:srgbClr val="0F91CE"/>
                </a:solidFill>
              </a:rPr>
            </a:b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400"/>
              <a:buChar char="●"/>
            </a:pPr>
            <a:r>
              <a:rPr lang="en" sz="1400">
                <a:solidFill>
                  <a:srgbClr val="0F91CE"/>
                </a:solidFill>
              </a:rPr>
              <a:t>Understanding Youth Mental Health</a:t>
            </a:r>
            <a:br>
              <a:rPr lang="en" sz="1400">
                <a:solidFill>
                  <a:srgbClr val="0F91CE"/>
                </a:solidFill>
              </a:rPr>
            </a:br>
            <a:endParaRPr sz="1400">
              <a:solidFill>
                <a:srgbClr val="0F91C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300"/>
              <a:buChar char="●"/>
            </a:pPr>
            <a:r>
              <a:rPr lang="en" sz="1400">
                <a:solidFill>
                  <a:srgbClr val="0F91CE"/>
                </a:solidFill>
              </a:rPr>
              <a:t>Charting a Path </a:t>
            </a:r>
            <a:r>
              <a:rPr lang="en" sz="1400">
                <a:solidFill>
                  <a:srgbClr val="0F91CE"/>
                </a:solidFill>
              </a:rPr>
              <a:t>Forward</a:t>
            </a:r>
            <a:br>
              <a:rPr lang="en" sz="1400"/>
            </a:b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/>
              <a:t>Panel Discussion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About Teen Substance Use for Parents</a:t>
            </a:r>
            <a:endParaRPr/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F91CE"/>
                </a:solidFill>
              </a:rPr>
              <a:t>Parents </a:t>
            </a:r>
            <a:r>
              <a:rPr lang="en" sz="1500"/>
              <a:t>have an important role to play in substance use prevention.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Factors that reduce use:</a:t>
            </a:r>
            <a:endParaRPr sz="1500"/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1400">
                <a:solidFill>
                  <a:srgbClr val="0F91CE"/>
                </a:solidFill>
              </a:rPr>
              <a:t>Vigilance: </a:t>
            </a:r>
            <a:r>
              <a:rPr b="0" lang="en" sz="1400">
                <a:solidFill>
                  <a:schemeClr val="dk1"/>
                </a:solidFill>
              </a:rPr>
              <a:t>knowing where they are and what they’re doing</a:t>
            </a:r>
            <a:endParaRPr b="0" sz="1200">
              <a:solidFill>
                <a:schemeClr val="dk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0" lang="en" sz="1400">
                <a:solidFill>
                  <a:schemeClr val="dk1"/>
                </a:solidFill>
              </a:rPr>
              <a:t>Setting and reinforcing </a:t>
            </a:r>
            <a:r>
              <a:rPr lang="en" sz="1400">
                <a:solidFill>
                  <a:srgbClr val="0F91CE"/>
                </a:solidFill>
              </a:rPr>
              <a:t>explicit, clear rules</a:t>
            </a:r>
            <a:r>
              <a:rPr lang="en" sz="1400">
                <a:solidFill>
                  <a:srgbClr val="4285F4"/>
                </a:solidFill>
              </a:rPr>
              <a:t> </a:t>
            </a:r>
            <a:r>
              <a:rPr b="0" lang="en" sz="1400">
                <a:solidFill>
                  <a:schemeClr val="dk1"/>
                </a:solidFill>
              </a:rPr>
              <a:t>and expectations about substance use </a:t>
            </a:r>
            <a:endParaRPr b="0" sz="1400">
              <a:solidFill>
                <a:schemeClr val="dk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0" lang="en" sz="1400">
                <a:solidFill>
                  <a:schemeClr val="dk1"/>
                </a:solidFill>
              </a:rPr>
              <a:t>Conveying </a:t>
            </a:r>
            <a:r>
              <a:rPr lang="en" sz="1400">
                <a:solidFill>
                  <a:srgbClr val="0F91CE"/>
                </a:solidFill>
              </a:rPr>
              <a:t>strong</a:t>
            </a:r>
            <a:r>
              <a:rPr b="0" lang="en" sz="1400">
                <a:solidFill>
                  <a:schemeClr val="dk1"/>
                </a:solidFill>
              </a:rPr>
              <a:t> levels of disapproval of substance use </a:t>
            </a:r>
            <a:endParaRPr b="0" sz="1400">
              <a:solidFill>
                <a:schemeClr val="dk1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0" lang="en" sz="1400">
                <a:solidFill>
                  <a:schemeClr val="dk1"/>
                </a:solidFill>
              </a:rPr>
              <a:t>Keeping open lines of </a:t>
            </a:r>
            <a:r>
              <a:rPr lang="en" sz="1400">
                <a:solidFill>
                  <a:srgbClr val="0F91CE"/>
                </a:solidFill>
              </a:rPr>
              <a:t>communication</a:t>
            </a:r>
            <a:r>
              <a:rPr b="0" lang="en" sz="1400">
                <a:solidFill>
                  <a:schemeClr val="dk1"/>
                </a:solidFill>
              </a:rPr>
              <a:t> with children 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91CE"/>
                </a:solidFill>
              </a:rPr>
              <a:t>It’s possible (and vital) to have an open, trusting relationship with our teens </a:t>
            </a:r>
            <a:r>
              <a:rPr lang="en" sz="1400" u="sng">
                <a:solidFill>
                  <a:srgbClr val="0F91CE"/>
                </a:solidFill>
              </a:rPr>
              <a:t>and</a:t>
            </a:r>
            <a:r>
              <a:rPr lang="en" sz="1400">
                <a:solidFill>
                  <a:srgbClr val="0F91CE"/>
                </a:solidFill>
              </a:rPr>
              <a:t> provide clear messages about how to stay safe</a:t>
            </a:r>
            <a:endParaRPr sz="1400">
              <a:solidFill>
                <a:srgbClr val="0F91C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Mental Health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899" y="1709850"/>
            <a:ext cx="2853400" cy="26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Mental Health Clusters</a:t>
            </a:r>
            <a:endParaRPr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412475" y="1870250"/>
            <a:ext cx="5114400" cy="25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9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9"/>
              <a:buAutoNum type="arabicPeriod"/>
            </a:pPr>
            <a:r>
              <a:rPr lang="en" sz="1328">
                <a:solidFill>
                  <a:srgbClr val="0F91CE"/>
                </a:solidFill>
              </a:rPr>
              <a:t>Thriving:</a:t>
            </a:r>
            <a:r>
              <a:rPr b="0" lang="en" sz="1328">
                <a:solidFill>
                  <a:schemeClr val="dk1"/>
                </a:solidFill>
              </a:rPr>
              <a:t> students feel good about themselves, experience low levels of sadness, anxiety &amp; loneliness</a:t>
            </a:r>
            <a:br>
              <a:rPr b="0" lang="en" sz="600">
                <a:solidFill>
                  <a:schemeClr val="dk1"/>
                </a:solidFill>
              </a:rPr>
            </a:br>
            <a:r>
              <a:rPr b="0" lang="en" sz="600">
                <a:solidFill>
                  <a:schemeClr val="dk1"/>
                </a:solidFill>
              </a:rPr>
              <a:t> </a:t>
            </a:r>
            <a:endParaRPr b="0" sz="600">
              <a:solidFill>
                <a:srgbClr val="0000FF"/>
              </a:solidFill>
            </a:endParaRPr>
          </a:p>
          <a:p>
            <a:pPr indent="-3129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9"/>
              <a:buAutoNum type="arabicPeriod"/>
            </a:pPr>
            <a:r>
              <a:rPr lang="en" sz="1328">
                <a:solidFill>
                  <a:srgbClr val="741CDC"/>
                </a:solidFill>
              </a:rPr>
              <a:t>OK:</a:t>
            </a:r>
            <a:r>
              <a:rPr b="0" lang="en" sz="1328">
                <a:solidFill>
                  <a:schemeClr val="dk1"/>
                </a:solidFill>
              </a:rPr>
              <a:t>  students feel ok about themselves, but sometimes experience some sadness, anxiety and loneliness </a:t>
            </a:r>
            <a:br>
              <a:rPr b="0" lang="en" sz="1328">
                <a:solidFill>
                  <a:schemeClr val="dk1"/>
                </a:solidFill>
              </a:rPr>
            </a:br>
            <a:endParaRPr b="0" sz="600">
              <a:solidFill>
                <a:srgbClr val="0000FF"/>
              </a:solidFill>
            </a:endParaRPr>
          </a:p>
          <a:p>
            <a:pPr indent="-3129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9"/>
              <a:buAutoNum type="arabicPeriod"/>
            </a:pPr>
            <a:r>
              <a:rPr lang="en" sz="1328">
                <a:solidFill>
                  <a:srgbClr val="3AA909"/>
                </a:solidFill>
              </a:rPr>
              <a:t>Anxious:</a:t>
            </a:r>
            <a:r>
              <a:rPr b="0" lang="en" sz="1328">
                <a:solidFill>
                  <a:schemeClr val="dk1"/>
                </a:solidFill>
              </a:rPr>
              <a:t> students feel ok about themselves, but experience high levels of anxiety, low levels of loneliness and sadness</a:t>
            </a:r>
            <a:br>
              <a:rPr b="0" lang="en" sz="1328">
                <a:solidFill>
                  <a:schemeClr val="dk1"/>
                </a:solidFill>
              </a:rPr>
            </a:br>
            <a:endParaRPr b="0" sz="600">
              <a:solidFill>
                <a:srgbClr val="0000FF"/>
              </a:solidFill>
            </a:endParaRPr>
          </a:p>
          <a:p>
            <a:pPr indent="-3129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9"/>
              <a:buAutoNum type="arabicPeriod"/>
            </a:pPr>
            <a:r>
              <a:rPr lang="en" sz="1328">
                <a:solidFill>
                  <a:srgbClr val="F1C232"/>
                </a:solidFill>
              </a:rPr>
              <a:t>Vulnerable:</a:t>
            </a:r>
            <a:r>
              <a:rPr b="0" lang="en" sz="1328">
                <a:solidFill>
                  <a:schemeClr val="dk1"/>
                </a:solidFill>
              </a:rPr>
              <a:t>students aren’t feeling good about themselves experience high levels of sadness, anxiety and loneliness </a:t>
            </a:r>
            <a:br>
              <a:rPr b="0" lang="en" sz="1328">
                <a:solidFill>
                  <a:schemeClr val="dk1"/>
                </a:solidFill>
              </a:rPr>
            </a:br>
            <a:endParaRPr b="0" sz="600">
              <a:solidFill>
                <a:srgbClr val="0000FF"/>
              </a:solidFill>
            </a:endParaRPr>
          </a:p>
          <a:p>
            <a:pPr indent="-3129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9"/>
              <a:buAutoNum type="arabicPeriod"/>
            </a:pPr>
            <a:r>
              <a:rPr lang="en" sz="1328">
                <a:solidFill>
                  <a:srgbClr val="FF0000"/>
                </a:solidFill>
              </a:rPr>
              <a:t>Distressed: </a:t>
            </a:r>
            <a:r>
              <a:rPr b="0" lang="en" sz="1328">
                <a:solidFill>
                  <a:schemeClr val="dk1"/>
                </a:solidFill>
              </a:rPr>
              <a:t>students</a:t>
            </a:r>
            <a:r>
              <a:rPr b="0" lang="en" sz="1328">
                <a:solidFill>
                  <a:schemeClr val="dk1"/>
                </a:solidFill>
              </a:rPr>
              <a:t> are feeling BAD about themselves, experience highest levels of sadness, anxiety and loneliness </a:t>
            </a:r>
            <a:endParaRPr b="0" sz="1328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28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328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987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98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475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650"/>
          </a:p>
        </p:txBody>
      </p:sp>
      <p:sp>
        <p:nvSpPr>
          <p:cNvPr id="276" name="Google Shape;276;p37"/>
          <p:cNvSpPr txBox="1"/>
          <p:nvPr/>
        </p:nvSpPr>
        <p:spPr>
          <a:xfrm>
            <a:off x="7546863" y="2165863"/>
            <a:ext cx="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31</a:t>
            </a: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%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7327213" y="3454888"/>
            <a:ext cx="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23</a:t>
            </a: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%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5992388" y="2956388"/>
            <a:ext cx="6795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20</a:t>
            </a: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%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6364013" y="2036463"/>
            <a:ext cx="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20%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6364013" y="3664988"/>
            <a:ext cx="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r>
              <a:rPr b="1"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%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025" y="4442750"/>
            <a:ext cx="3796001" cy="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412475" y="1376550"/>
            <a:ext cx="8458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01519B"/>
                </a:solidFill>
              </a:rPr>
              <a:t>Five</a:t>
            </a:r>
            <a:r>
              <a:rPr b="1" lang="en" sz="1450">
                <a:solidFill>
                  <a:srgbClr val="01519B"/>
                </a:solidFill>
              </a:rPr>
              <a:t> categories based on student responses to several questions about how they’re feeling</a:t>
            </a:r>
            <a:endParaRPr b="1" sz="1300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</a:t>
            </a:r>
            <a:r>
              <a:rPr lang="en"/>
              <a:t>Dif</a:t>
            </a:r>
            <a:r>
              <a:rPr lang="en" sz="1200"/>
              <a:t> </a:t>
            </a:r>
            <a:r>
              <a:rPr lang="en"/>
              <a:t>ferences</a:t>
            </a:r>
            <a:r>
              <a:rPr lang="en"/>
              <a:t> </a:t>
            </a:r>
            <a:endParaRPr/>
          </a:p>
        </p:txBody>
      </p:sp>
      <p:pic>
        <p:nvPicPr>
          <p:cNvPr id="288" name="Google Shape;288;p38" title="Chart"/>
          <p:cNvPicPr preferRelativeResize="0"/>
          <p:nvPr/>
        </p:nvPicPr>
        <p:blipFill rotWithShape="1">
          <a:blip r:embed="rId3">
            <a:alphaModFix/>
          </a:blip>
          <a:srcRect b="10941" l="0" r="0" t="4570"/>
          <a:stretch/>
        </p:blipFill>
        <p:spPr>
          <a:xfrm>
            <a:off x="1631463" y="1424700"/>
            <a:ext cx="5881125" cy="306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750" y="4568025"/>
            <a:ext cx="2008500" cy="4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Mental Health: Female Students</a:t>
            </a:r>
            <a:endParaRPr/>
          </a:p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311725" y="1589725"/>
            <a:ext cx="65427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0" lang="en" sz="1400">
                <a:solidFill>
                  <a:srgbClr val="434343"/>
                </a:solidFill>
              </a:rPr>
              <a:t>Mu</a:t>
            </a:r>
            <a:r>
              <a:rPr b="0" lang="en" sz="1400">
                <a:solidFill>
                  <a:srgbClr val="434343"/>
                </a:solidFill>
              </a:rPr>
              <a:t>ch higher levels of sadness, anxiety and loneliness across all grades, particularly in 10-12th grades</a:t>
            </a:r>
            <a:br>
              <a:rPr b="0" lang="en" sz="1400">
                <a:solidFill>
                  <a:srgbClr val="434343"/>
                </a:solidFill>
              </a:rPr>
            </a:br>
            <a:endParaRPr b="0" sz="6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0" lang="en" sz="1400">
                <a:solidFill>
                  <a:srgbClr val="434343"/>
                </a:solidFill>
              </a:rPr>
              <a:t>Report more </a:t>
            </a:r>
            <a:r>
              <a:rPr b="0" lang="en" sz="1400">
                <a:solidFill>
                  <a:srgbClr val="434343"/>
                </a:solidFill>
              </a:rPr>
              <a:t>social stress</a:t>
            </a:r>
            <a:endParaRPr b="0" sz="14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b="0" lang="en" sz="1400">
                <a:solidFill>
                  <a:srgbClr val="434343"/>
                </a:solidFill>
              </a:rPr>
              <a:t>Social media</a:t>
            </a:r>
            <a:br>
              <a:rPr b="0" lang="en" sz="1400">
                <a:solidFill>
                  <a:srgbClr val="434343"/>
                </a:solidFill>
              </a:rPr>
            </a:br>
            <a:endParaRPr b="0" sz="6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0" lang="en" sz="1400">
                <a:solidFill>
                  <a:srgbClr val="434343"/>
                </a:solidFill>
              </a:rPr>
              <a:t>Protective Factors:</a:t>
            </a:r>
            <a:endParaRPr b="0" sz="14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b="0" lang="en" sz="1400">
                <a:solidFill>
                  <a:srgbClr val="434343"/>
                </a:solidFill>
              </a:rPr>
              <a:t>F</a:t>
            </a:r>
            <a:r>
              <a:rPr b="0" lang="en" sz="1400">
                <a:solidFill>
                  <a:srgbClr val="434343"/>
                </a:solidFill>
              </a:rPr>
              <a:t>eeling valued by others and in control of </a:t>
            </a:r>
            <a:r>
              <a:rPr b="0" lang="en" sz="1400">
                <a:solidFill>
                  <a:srgbClr val="434343"/>
                </a:solidFill>
              </a:rPr>
              <a:t>their</a:t>
            </a:r>
            <a:r>
              <a:rPr b="0" lang="en" sz="1400">
                <a:solidFill>
                  <a:srgbClr val="434343"/>
                </a:solidFill>
              </a:rPr>
              <a:t> life</a:t>
            </a:r>
            <a:br>
              <a:rPr b="0" lang="en" sz="1400">
                <a:solidFill>
                  <a:srgbClr val="434343"/>
                </a:solidFill>
              </a:rPr>
            </a:br>
            <a:endParaRPr b="0" sz="600"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Family environment - perception of parental approval, comfort in talking to parents about serious issues, inclusion in family decision making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936850" y="4803650"/>
            <a:ext cx="73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975" y="1777213"/>
            <a:ext cx="2260350" cy="270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Health: Male Students</a:t>
            </a:r>
            <a:endParaRPr/>
          </a:p>
        </p:txBody>
      </p:sp>
      <p:sp>
        <p:nvSpPr>
          <p:cNvPr id="303" name="Google Shape;303;p40"/>
          <p:cNvSpPr txBox="1"/>
          <p:nvPr>
            <p:ph idx="1" type="body"/>
          </p:nvPr>
        </p:nvSpPr>
        <p:spPr>
          <a:xfrm>
            <a:off x="311725" y="1673750"/>
            <a:ext cx="6030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0" lang="en" sz="1500">
                <a:solidFill>
                  <a:srgbClr val="595959"/>
                </a:solidFill>
              </a:rPr>
              <a:t>Report lower levels of sadness, anxiety and loneliness across all grades</a:t>
            </a:r>
            <a:endParaRPr b="0" sz="1500">
              <a:solidFill>
                <a:srgbClr val="59595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0" lang="en" sz="1500">
                <a:solidFill>
                  <a:srgbClr val="595959"/>
                </a:solidFill>
              </a:rPr>
              <a:t>Report more </a:t>
            </a:r>
            <a:r>
              <a:rPr b="0" lang="en" sz="1500">
                <a:solidFill>
                  <a:srgbClr val="595959"/>
                </a:solidFill>
              </a:rPr>
              <a:t>academic stress</a:t>
            </a:r>
            <a:endParaRPr b="0" sz="1500">
              <a:solidFill>
                <a:srgbClr val="59595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0" lang="en" sz="1500">
                <a:solidFill>
                  <a:srgbClr val="595959"/>
                </a:solidFill>
              </a:rPr>
              <a:t>Protective Factors:</a:t>
            </a:r>
            <a:endParaRPr b="0" sz="1500">
              <a:solidFill>
                <a:srgbClr val="595959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○"/>
            </a:pPr>
            <a:r>
              <a:rPr lang="en" sz="1500">
                <a:solidFill>
                  <a:srgbClr val="595959"/>
                </a:solidFill>
              </a:rPr>
              <a:t>Social environment- mentors, coaches, teachers, neighbors</a:t>
            </a:r>
            <a:endParaRPr sz="1500">
              <a:solidFill>
                <a:srgbClr val="595959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○"/>
            </a:pPr>
            <a:r>
              <a:rPr lang="en" sz="1500">
                <a:solidFill>
                  <a:srgbClr val="595959"/>
                </a:solidFill>
              </a:rPr>
              <a:t>Family environment- open lines of communication</a:t>
            </a:r>
            <a:endParaRPr sz="1500">
              <a:solidFill>
                <a:srgbClr val="595959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400">
              <a:solidFill>
                <a:srgbClr val="434343"/>
              </a:solidFill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936850" y="4803650"/>
            <a:ext cx="73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0"/>
          <p:cNvPicPr preferRelativeResize="0"/>
          <p:nvPr/>
        </p:nvPicPr>
        <p:blipFill rotWithShape="1">
          <a:blip r:embed="rId3">
            <a:alphaModFix/>
          </a:blip>
          <a:srcRect b="0" l="7293" r="15521" t="7278"/>
          <a:stretch/>
        </p:blipFill>
        <p:spPr>
          <a:xfrm>
            <a:off x="6400547" y="1673750"/>
            <a:ext cx="2484378" cy="23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Protective Factors Associated with Good Mental Health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519B"/>
                </a:solidFill>
              </a:rPr>
              <a:t>INDIVIDUAL VARIABLES:</a:t>
            </a:r>
            <a:endParaRPr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0" lang="en" sz="1700">
                <a:solidFill>
                  <a:schemeClr val="dk1"/>
                </a:solidFill>
              </a:rPr>
              <a:t>Feeling </a:t>
            </a:r>
            <a:r>
              <a:rPr lang="en" sz="1700">
                <a:solidFill>
                  <a:srgbClr val="0F91CE"/>
                </a:solidFill>
              </a:rPr>
              <a:t>valued</a:t>
            </a:r>
            <a:endParaRPr sz="1700">
              <a:solidFill>
                <a:srgbClr val="0F91CE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Feeling in </a:t>
            </a:r>
            <a:r>
              <a:rPr lang="en" sz="1700">
                <a:solidFill>
                  <a:srgbClr val="0F91CE"/>
                </a:solidFill>
              </a:rPr>
              <a:t>control</a:t>
            </a:r>
            <a:r>
              <a:rPr b="0" lang="en" sz="1700">
                <a:solidFill>
                  <a:srgbClr val="595959"/>
                </a:solidFill>
              </a:rPr>
              <a:t> of their life and future</a:t>
            </a:r>
            <a:endParaRPr b="0" sz="1700"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Developing a sense of </a:t>
            </a:r>
            <a:r>
              <a:rPr lang="en" sz="1700">
                <a:solidFill>
                  <a:srgbClr val="0F91CE"/>
                </a:solidFill>
              </a:rPr>
              <a:t>purpose</a:t>
            </a:r>
            <a:r>
              <a:rPr b="0" lang="en" sz="1700">
                <a:solidFill>
                  <a:srgbClr val="595959"/>
                </a:solidFill>
              </a:rPr>
              <a:t> in life</a:t>
            </a:r>
            <a:endParaRPr b="0" sz="1700"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Developing good </a:t>
            </a:r>
            <a:r>
              <a:rPr lang="en" sz="1700">
                <a:solidFill>
                  <a:srgbClr val="0F91CE"/>
                </a:solidFill>
              </a:rPr>
              <a:t>health habits</a:t>
            </a:r>
            <a:endParaRPr sz="1700">
              <a:solidFill>
                <a:srgbClr val="0F91CE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 sz="1700"/>
              <a:t>Avoiding</a:t>
            </a:r>
            <a:r>
              <a:rPr b="0" lang="en" sz="1700">
                <a:solidFill>
                  <a:srgbClr val="595959"/>
                </a:solidFill>
              </a:rPr>
              <a:t> things they believe are </a:t>
            </a:r>
            <a:r>
              <a:rPr lang="en" sz="1700"/>
              <a:t>dangerous or unhealthy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519B"/>
                </a:solidFill>
              </a:rPr>
              <a:t>COMMUNITY VARIABLES:</a:t>
            </a:r>
            <a:endParaRPr b="0" sz="1700">
              <a:solidFill>
                <a:srgbClr val="595959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Engaged in </a:t>
            </a:r>
            <a:r>
              <a:rPr lang="en" sz="1700">
                <a:solidFill>
                  <a:srgbClr val="0F91CE"/>
                </a:solidFill>
              </a:rPr>
              <a:t>learning</a:t>
            </a:r>
            <a:endParaRPr sz="1700">
              <a:solidFill>
                <a:srgbClr val="0F91CE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Engaged in </a:t>
            </a:r>
            <a:r>
              <a:rPr lang="en" sz="1700">
                <a:solidFill>
                  <a:srgbClr val="0F91CE"/>
                </a:solidFill>
              </a:rPr>
              <a:t>clubs/groups</a:t>
            </a:r>
            <a:r>
              <a:rPr b="0" lang="en" sz="1700">
                <a:solidFill>
                  <a:srgbClr val="595959"/>
                </a:solidFill>
              </a:rPr>
              <a:t> in or out of school</a:t>
            </a:r>
            <a:endParaRPr sz="1700">
              <a:solidFill>
                <a:srgbClr val="0F91C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Protective Factors Associated with Good Mental Health</a:t>
            </a:r>
            <a:endParaRPr/>
          </a:p>
        </p:txBody>
      </p:sp>
      <p:sp>
        <p:nvSpPr>
          <p:cNvPr id="317" name="Google Shape;317;p42"/>
          <p:cNvSpPr txBox="1"/>
          <p:nvPr>
            <p:ph idx="1" type="body"/>
          </p:nvPr>
        </p:nvSpPr>
        <p:spPr>
          <a:xfrm>
            <a:off x="311700" y="1505700"/>
            <a:ext cx="8614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519B"/>
                </a:solidFill>
              </a:rPr>
              <a:t>FAMILY </a:t>
            </a:r>
            <a:r>
              <a:rPr lang="en" sz="1400">
                <a:solidFill>
                  <a:srgbClr val="01519B"/>
                </a:solidFill>
              </a:rPr>
              <a:t>VARIABLES:</a:t>
            </a:r>
            <a:endParaRPr b="0" sz="1600">
              <a:solidFill>
                <a:srgbClr val="01519B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"/>
              <a:buChar char="●"/>
            </a:pPr>
            <a:r>
              <a:rPr b="0" lang="en" sz="1600">
                <a:solidFill>
                  <a:srgbClr val="595959"/>
                </a:solidFill>
              </a:rPr>
              <a:t>Spending </a:t>
            </a:r>
            <a:r>
              <a:rPr lang="en" sz="1600"/>
              <a:t>quality time</a:t>
            </a:r>
            <a:r>
              <a:rPr b="0" lang="en" sz="1600">
                <a:solidFill>
                  <a:srgbClr val="595959"/>
                </a:solidFill>
              </a:rPr>
              <a:t> with family</a:t>
            </a:r>
            <a:endParaRPr b="0" sz="1600">
              <a:solidFill>
                <a:srgbClr val="59595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"/>
              <a:buChar char="●"/>
            </a:pPr>
            <a:r>
              <a:rPr lang="en" sz="1600"/>
              <a:t>Time with parents/messages from parents</a:t>
            </a:r>
            <a:r>
              <a:rPr b="0" lang="en" sz="1600">
                <a:solidFill>
                  <a:srgbClr val="595959"/>
                </a:solidFill>
              </a:rPr>
              <a:t> make them feel good about </a:t>
            </a:r>
            <a:r>
              <a:rPr b="0" lang="en" sz="1600">
                <a:solidFill>
                  <a:srgbClr val="595959"/>
                </a:solidFill>
              </a:rPr>
              <a:t>themselves</a:t>
            </a:r>
            <a:endParaRPr b="0" sz="1600">
              <a:solidFill>
                <a:srgbClr val="59595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"/>
              <a:buChar char="●"/>
            </a:pPr>
            <a:r>
              <a:rPr b="0" lang="en" sz="1600">
                <a:solidFill>
                  <a:srgbClr val="595959"/>
                </a:solidFill>
              </a:rPr>
              <a:t>Perceive </a:t>
            </a:r>
            <a:r>
              <a:rPr lang="en" sz="1600">
                <a:solidFill>
                  <a:srgbClr val="0F91CE"/>
                </a:solidFill>
              </a:rPr>
              <a:t>parental advice</a:t>
            </a:r>
            <a:r>
              <a:rPr b="0" lang="en" sz="1600">
                <a:solidFill>
                  <a:srgbClr val="595959"/>
                </a:solidFill>
              </a:rPr>
              <a:t> as </a:t>
            </a:r>
            <a:r>
              <a:rPr b="0" lang="en" sz="1600">
                <a:solidFill>
                  <a:schemeClr val="dk1"/>
                </a:solidFill>
              </a:rPr>
              <a:t>helpful</a:t>
            </a:r>
            <a:endParaRPr b="0" sz="1600">
              <a:solidFill>
                <a:srgbClr val="59595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"/>
              <a:buChar char="●"/>
            </a:pPr>
            <a:r>
              <a:rPr b="0" lang="en" sz="1600">
                <a:solidFill>
                  <a:srgbClr val="595959"/>
                </a:solidFill>
              </a:rPr>
              <a:t>Receiving strong parent messages about </a:t>
            </a:r>
            <a:r>
              <a:rPr lang="en" sz="1600">
                <a:solidFill>
                  <a:srgbClr val="0F91CE"/>
                </a:solidFill>
              </a:rPr>
              <a:t>prosocial b</a:t>
            </a:r>
            <a:r>
              <a:rPr lang="en" sz="1600">
                <a:solidFill>
                  <a:srgbClr val="0F91CE"/>
                </a:solidFill>
              </a:rPr>
              <a:t>ehavior</a:t>
            </a:r>
            <a:endParaRPr sz="1600">
              <a:solidFill>
                <a:srgbClr val="0F91CE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"/>
              <a:buChar char="●"/>
            </a:pPr>
            <a:r>
              <a:rPr b="0" lang="en" sz="1600">
                <a:solidFill>
                  <a:srgbClr val="595959"/>
                </a:solidFill>
              </a:rPr>
              <a:t>Meeting </a:t>
            </a:r>
            <a:r>
              <a:rPr lang="en" sz="1600">
                <a:solidFill>
                  <a:srgbClr val="0F91CE"/>
                </a:solidFill>
              </a:rPr>
              <a:t>parents’ expectations</a:t>
            </a:r>
            <a:r>
              <a:rPr b="0" lang="en" sz="1600">
                <a:solidFill>
                  <a:srgbClr val="595959"/>
                </a:solidFill>
              </a:rPr>
              <a:t> is not a source of stress</a:t>
            </a:r>
            <a:endParaRPr b="0"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Sources </a:t>
            </a:r>
            <a:r>
              <a:rPr lang="en"/>
              <a:t>of</a:t>
            </a:r>
            <a:r>
              <a:rPr lang="en"/>
              <a:t> Stress: Getting Good Grades</a:t>
            </a:r>
            <a:endParaRPr/>
          </a:p>
        </p:txBody>
      </p:sp>
      <p:pic>
        <p:nvPicPr>
          <p:cNvPr id="323" name="Google Shape;323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961" y="1421875"/>
            <a:ext cx="5356074" cy="3418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Stress: Getting Into a Good College</a:t>
            </a:r>
            <a:endParaRPr/>
          </a:p>
        </p:txBody>
      </p:sp>
      <p:pic>
        <p:nvPicPr>
          <p:cNvPr id="329" name="Google Shape;329;p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451" y="1585900"/>
            <a:ext cx="5107251" cy="315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000" y="2051350"/>
            <a:ext cx="3213324" cy="26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Thriving Youth Task Force (TYTF)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87525" y="2109875"/>
            <a:ext cx="5273400" cy="28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Font typeface="Barlow"/>
              <a:buChar char="●"/>
            </a:pPr>
            <a:r>
              <a:rPr b="0" lang="en" sz="1560">
                <a:solidFill>
                  <a:srgbClr val="595959"/>
                </a:solidFill>
              </a:rPr>
              <a:t>Founded in 2008</a:t>
            </a:r>
            <a:endParaRPr b="0" sz="1560">
              <a:solidFill>
                <a:srgbClr val="595959"/>
              </a:solidFill>
            </a:endParaRPr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Font typeface="Barlow"/>
              <a:buChar char="●"/>
            </a:pPr>
            <a:r>
              <a:rPr b="0" lang="en" sz="1560">
                <a:solidFill>
                  <a:srgbClr val="595959"/>
                </a:solidFill>
              </a:rPr>
              <a:t>Task Force members include leaders from 35 organizations serving youth in Darien</a:t>
            </a:r>
            <a:endParaRPr b="0" sz="156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Font typeface="Barlow"/>
              <a:buChar char="●"/>
            </a:pPr>
            <a:r>
              <a:rPr b="0" lang="en" sz="1560">
                <a:solidFill>
                  <a:srgbClr val="595959"/>
                </a:solidFill>
              </a:rPr>
              <a:t>7th year of grant funding focused on substance use reduction</a:t>
            </a:r>
            <a:endParaRPr b="0" sz="1560">
              <a:solidFill>
                <a:srgbClr val="595959"/>
              </a:solidFill>
            </a:endParaRPr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Font typeface="Arial"/>
              <a:buChar char="●"/>
            </a:pPr>
            <a:r>
              <a:rPr b="0" lang="en" sz="1560">
                <a:solidFill>
                  <a:srgbClr val="595959"/>
                </a:solidFill>
              </a:rPr>
              <a:t>Recently awarded a 5-year DFC grant</a:t>
            </a:r>
            <a:endParaRPr b="0" sz="1560">
              <a:solidFill>
                <a:srgbClr val="595959"/>
              </a:solidFill>
            </a:endParaRPr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Font typeface="Barlow"/>
              <a:buChar char="●"/>
            </a:pPr>
            <a:r>
              <a:rPr b="0" lang="en" sz="1560">
                <a:solidFill>
                  <a:srgbClr val="595959"/>
                </a:solidFill>
              </a:rPr>
              <a:t>The Community Fund of Darien serves as the convener of TYTF and the fiduciary for any state or federal grants to support TYTF's prevention efforts</a:t>
            </a:r>
            <a:endParaRPr b="0" sz="156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560">
              <a:solidFill>
                <a:srgbClr val="595959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73425" y="1323525"/>
            <a:ext cx="845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519B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The Thriving Youth Task Force (TYTF) is a volunteer coalition that convenes local community organizations to promote and empower positive youth development, with the goal of reducing teen substance use.</a:t>
            </a:r>
            <a:endParaRPr sz="1200">
              <a:solidFill>
                <a:srgbClr val="01519B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Sources of </a:t>
            </a:r>
            <a:r>
              <a:rPr lang="en"/>
              <a:t>Stress</a:t>
            </a:r>
            <a:r>
              <a:rPr lang="en"/>
              <a:t>: Standardized Testing</a:t>
            </a:r>
            <a:endParaRPr/>
          </a:p>
        </p:txBody>
      </p:sp>
      <p:pic>
        <p:nvPicPr>
          <p:cNvPr id="335" name="Google Shape;335;p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000" y="1521625"/>
            <a:ext cx="5548224" cy="3430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Significant Sources of Stress</a:t>
            </a:r>
            <a:endParaRPr/>
          </a:p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311700" y="1505700"/>
            <a:ext cx="8269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Meeting my Parents’ Expectations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Across all grades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Excelling in Sports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Particularly true for 9th graders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COVID/Pandemic-Related Losses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Particularly true for 12th graders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850" y="0"/>
            <a:ext cx="51435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Minimal Sources of Stress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About Teen Mental Health</a:t>
            </a:r>
            <a:endParaRPr/>
          </a:p>
        </p:txBody>
      </p:sp>
      <p:sp>
        <p:nvSpPr>
          <p:cNvPr id="353" name="Google Shape;353;p4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Protective Factors:</a:t>
            </a:r>
            <a:endParaRPr sz="15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400">
                <a:solidFill>
                  <a:schemeClr val="dk1"/>
                </a:solidFill>
              </a:rPr>
              <a:t>It is essential for teens to feel </a:t>
            </a:r>
            <a:r>
              <a:rPr lang="en" sz="1400">
                <a:solidFill>
                  <a:srgbClr val="0F91CE"/>
                </a:solidFill>
              </a:rPr>
              <a:t>valued</a:t>
            </a: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400">
                <a:solidFill>
                  <a:schemeClr val="dk1"/>
                </a:solidFill>
              </a:rPr>
              <a:t>It is very important for teens to feel they are</a:t>
            </a:r>
            <a:r>
              <a:rPr lang="en" sz="1400">
                <a:solidFill>
                  <a:srgbClr val="0F91CE"/>
                </a:solidFill>
              </a:rPr>
              <a:t> in control </a:t>
            </a:r>
            <a:r>
              <a:rPr b="0" lang="en" sz="1400">
                <a:solidFill>
                  <a:schemeClr val="dk1"/>
                </a:solidFill>
              </a:rPr>
              <a:t>of their lives and developing a </a:t>
            </a:r>
            <a:r>
              <a:rPr lang="en" sz="1400">
                <a:solidFill>
                  <a:srgbClr val="0F91CE"/>
                </a:solidFill>
              </a:rPr>
              <a:t>sense of purpose</a:t>
            </a:r>
            <a:endParaRPr sz="1400">
              <a:solidFill>
                <a:srgbClr val="0F91C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Academic pressure</a:t>
            </a:r>
            <a:r>
              <a:rPr b="0" lang="en" sz="1400">
                <a:solidFill>
                  <a:schemeClr val="dk1"/>
                </a:solidFill>
              </a:rPr>
              <a:t> is a significant source of stress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400">
                <a:solidFill>
                  <a:schemeClr val="dk1"/>
                </a:solidFill>
              </a:rPr>
              <a:t>Having an </a:t>
            </a:r>
            <a:r>
              <a:rPr lang="en" sz="1400">
                <a:solidFill>
                  <a:srgbClr val="0F91CE"/>
                </a:solidFill>
              </a:rPr>
              <a:t>open line of communication</a:t>
            </a:r>
            <a:r>
              <a:rPr lang="en" sz="1400">
                <a:solidFill>
                  <a:srgbClr val="4285F4"/>
                </a:solidFill>
              </a:rPr>
              <a:t> </a:t>
            </a:r>
            <a:r>
              <a:rPr b="0" lang="en" sz="1400">
                <a:solidFill>
                  <a:schemeClr val="dk1"/>
                </a:solidFill>
              </a:rPr>
              <a:t>with teens is associated with good mental health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/>
          <p:nvPr>
            <p:ph type="title"/>
          </p:nvPr>
        </p:nvSpPr>
        <p:spPr>
          <a:xfrm>
            <a:off x="249150" y="903150"/>
            <a:ext cx="3951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TYTF Responses to Past Survey Data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49"/>
          <p:cNvPicPr preferRelativeResize="0"/>
          <p:nvPr/>
        </p:nvPicPr>
        <p:blipFill rotWithShape="1">
          <a:blip r:embed="rId3">
            <a:alphaModFix/>
          </a:blip>
          <a:srcRect b="0" l="17110" r="17632" t="0"/>
          <a:stretch/>
        </p:blipFill>
        <p:spPr>
          <a:xfrm>
            <a:off x="4355850" y="252050"/>
            <a:ext cx="4679625" cy="46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Charting a Path Forward</a:t>
            </a:r>
            <a:endParaRPr/>
          </a:p>
        </p:txBody>
      </p:sp>
      <p:sp>
        <p:nvSpPr>
          <p:cNvPr id="365" name="Google Shape;365;p50"/>
          <p:cNvSpPr txBox="1"/>
          <p:nvPr>
            <p:ph idx="1" type="body"/>
          </p:nvPr>
        </p:nvSpPr>
        <p:spPr>
          <a:xfrm>
            <a:off x="311700" y="1505700"/>
            <a:ext cx="3999900" cy="33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Supporting parents with: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Keeping lines of communication open within the family and spending time together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</a:t>
            </a:r>
            <a:r>
              <a:rPr lang="en" sz="1600"/>
              <a:t>aving clear messages about disapproval of substance use at this age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Developmentally appropriate parental vigilance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Identifying when stress becomes paralyzing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66" name="Google Shape;366;p50"/>
          <p:cNvSpPr txBox="1"/>
          <p:nvPr>
            <p:ph idx="2" type="body"/>
          </p:nvPr>
        </p:nvSpPr>
        <p:spPr>
          <a:xfrm>
            <a:off x="4377450" y="1505700"/>
            <a:ext cx="4454700" cy="19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Engaging as a community by: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Helping students feel valued for who they are and feel in control of their lives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Providing intensive support for students who report they are struggling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Building your student’s team</a:t>
            </a:r>
            <a:endParaRPr sz="1600"/>
          </a:p>
        </p:txBody>
      </p:sp>
      <p:sp>
        <p:nvSpPr>
          <p:cNvPr id="367" name="Google Shape;367;p50"/>
          <p:cNvSpPr txBox="1"/>
          <p:nvPr>
            <p:ph idx="2" type="body"/>
          </p:nvPr>
        </p:nvSpPr>
        <p:spPr>
          <a:xfrm>
            <a:off x="4474650" y="3939875"/>
            <a:ext cx="4260300" cy="23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This is just a start. </a:t>
            </a:r>
            <a:endParaRPr sz="2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We want to hear from you!</a:t>
            </a:r>
            <a:endParaRPr sz="23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the Date!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6"/>
              <a:t>Register at:</a:t>
            </a:r>
            <a:endParaRPr sz="10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6"/>
              <a:t>communityfunddarien.org/tytf-programs-and-events.</a:t>
            </a:r>
            <a:endParaRPr sz="1066"/>
          </a:p>
        </p:txBody>
      </p:sp>
      <p:pic>
        <p:nvPicPr>
          <p:cNvPr id="373" name="Google Shape;3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57688"/>
            <a:ext cx="4428124" cy="442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600" y="2956925"/>
            <a:ext cx="1828874" cy="1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earn more about our survey findings on our website.</a:t>
            </a:r>
            <a:endParaRPr/>
          </a:p>
        </p:txBody>
      </p:sp>
      <p:sp>
        <p:nvSpPr>
          <p:cNvPr id="380" name="Google Shape;380;p52"/>
          <p:cNvSpPr txBox="1"/>
          <p:nvPr>
            <p:ph idx="1" type="body"/>
          </p:nvPr>
        </p:nvSpPr>
        <p:spPr>
          <a:xfrm>
            <a:off x="4424325" y="2219850"/>
            <a:ext cx="4607100" cy="23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01519B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communityfunddarien.org/student-survey-results</a:t>
            </a:r>
            <a:endParaRPr sz="1500">
              <a:solidFill>
                <a:srgbClr val="01519B"/>
              </a:solidFill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973" y="443100"/>
            <a:ext cx="2657801" cy="15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0599" y="2858000"/>
            <a:ext cx="1973463" cy="1973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355" y="726400"/>
            <a:ext cx="2646900" cy="42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3"/>
          <p:cNvSpPr txBox="1"/>
          <p:nvPr>
            <p:ph type="ctrTitle"/>
          </p:nvPr>
        </p:nvSpPr>
        <p:spPr>
          <a:xfrm>
            <a:off x="194800" y="2103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Tracey Masella, LCSW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"/>
          <p:cNvSpPr txBox="1"/>
          <p:nvPr>
            <p:ph type="ctrTitle"/>
          </p:nvPr>
        </p:nvSpPr>
        <p:spPr>
          <a:xfrm>
            <a:off x="187475" y="1628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Campbell, LCSW</a:t>
            </a:r>
            <a:endParaRPr/>
          </a:p>
        </p:txBody>
      </p:sp>
      <p:pic>
        <p:nvPicPr>
          <p:cNvPr id="394" name="Google Shape;3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075" y="967250"/>
            <a:ext cx="2742375" cy="41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235725" y="2009175"/>
            <a:ext cx="48648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340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80"/>
              <a:buChar char="●"/>
            </a:pPr>
            <a:r>
              <a:rPr b="0" lang="en" sz="2280">
                <a:solidFill>
                  <a:schemeClr val="dk1"/>
                </a:solidFill>
              </a:rPr>
              <a:t>Darien Public Schools</a:t>
            </a:r>
            <a:endParaRPr b="0" sz="2280">
              <a:solidFill>
                <a:schemeClr val="dk1"/>
              </a:solidFill>
            </a:endParaRPr>
          </a:p>
          <a:p>
            <a:pPr indent="-37340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Char char="●"/>
            </a:pPr>
            <a:r>
              <a:rPr b="0" lang="en" sz="2280">
                <a:solidFill>
                  <a:schemeClr val="dk1"/>
                </a:solidFill>
              </a:rPr>
              <a:t>MMS &amp; DHS students and parents</a:t>
            </a:r>
            <a:endParaRPr b="0" sz="228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376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368525" y="1505700"/>
            <a:ext cx="3568200" cy="3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519B"/>
                </a:solidFill>
                <a:latin typeface="Barlow"/>
                <a:ea typeface="Barlow"/>
                <a:cs typeface="Barlow"/>
                <a:sym typeface="Barlow"/>
              </a:rPr>
              <a:t>SURVEY COMMITTEE:</a:t>
            </a:r>
            <a:endParaRPr b="1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519B"/>
                </a:solidFill>
                <a:latin typeface="Barlow"/>
                <a:ea typeface="Barlow"/>
                <a:cs typeface="Barlow"/>
                <a:sym typeface="Barlow"/>
              </a:rPr>
              <a:t>Co-chairs: Shelly Skoglund and Shelley Sheridan</a:t>
            </a:r>
            <a:endParaRPr b="1">
              <a:solidFill>
                <a:srgbClr val="01519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Amy Daniels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Allegra Erickson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Jennifer Fallon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Ingrid Gillespie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Georgette Harrison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Emily Larkin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Susannah Lewis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Sarah Neumann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Christina Passarretti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"/>
              <a:buAutoNum type="arabicPeriod"/>
            </a:pPr>
            <a:r>
              <a:rPr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Alicia Sillars</a:t>
            </a:r>
            <a:endParaRPr sz="15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type="ctrTitle"/>
          </p:nvPr>
        </p:nvSpPr>
        <p:spPr>
          <a:xfrm>
            <a:off x="164725" y="1605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Scott McCarthy, PhD</a:t>
            </a:r>
            <a:endParaRPr/>
          </a:p>
        </p:txBody>
      </p:sp>
      <p:pic>
        <p:nvPicPr>
          <p:cNvPr id="400" name="Google Shape;40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725" y="1342675"/>
            <a:ext cx="3130825" cy="31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type="title"/>
          </p:nvPr>
        </p:nvSpPr>
        <p:spPr>
          <a:xfrm>
            <a:off x="236050" y="500925"/>
            <a:ext cx="380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</a:t>
            </a:r>
            <a:r>
              <a:rPr lang="en"/>
              <a:t>e provide your feedback and suggestions for future programming.</a:t>
            </a:r>
            <a:endParaRPr/>
          </a:p>
        </p:txBody>
      </p:sp>
      <p:pic>
        <p:nvPicPr>
          <p:cNvPr id="406" name="Google Shape;40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973" y="443100"/>
            <a:ext cx="2657801" cy="15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437" y="2447875"/>
            <a:ext cx="1828874" cy="1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the Survey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505700"/>
            <a:ext cx="37470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139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0" lang="en" sz="1750">
                <a:solidFill>
                  <a:srgbClr val="595959"/>
                </a:solidFill>
              </a:rPr>
              <a:t>First completed in 2008, every three years since</a:t>
            </a:r>
            <a:endParaRPr b="0" sz="1750">
              <a:solidFill>
                <a:srgbClr val="595959"/>
              </a:solidFill>
            </a:endParaRPr>
          </a:p>
          <a:p>
            <a:pPr indent="-33139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97222"/>
              <a:buChar char="○"/>
            </a:pPr>
            <a:r>
              <a:rPr lang="en" sz="1800">
                <a:solidFill>
                  <a:srgbClr val="595959"/>
                </a:solidFill>
              </a:rPr>
              <a:t>5th iteration</a:t>
            </a:r>
            <a:endParaRPr b="0" sz="1750">
              <a:solidFill>
                <a:srgbClr val="595959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0" lang="en" sz="1800">
                <a:solidFill>
                  <a:srgbClr val="595959"/>
                </a:solidFill>
              </a:rPr>
              <a:t>Partnership with Darien Public Schools, 7th -12th grades</a:t>
            </a:r>
            <a:endParaRPr b="0" sz="1800">
              <a:solidFill>
                <a:srgbClr val="595959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0" lang="en" sz="1800">
                <a:solidFill>
                  <a:srgbClr val="595959"/>
                </a:solidFill>
              </a:rPr>
              <a:t>Anonymous; parent opt-out option</a:t>
            </a:r>
            <a:endParaRPr b="0" sz="1800">
              <a:solidFill>
                <a:srgbClr val="595959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b="0" lang="en" sz="1800">
                <a:solidFill>
                  <a:srgbClr val="595959"/>
                </a:solidFill>
              </a:rPr>
              <a:t>Similar student/parent surveys are implemented nationally and regionally including:  Westport, Greenwich, Fairfield, Stamford and Norwalk</a:t>
            </a:r>
            <a:endParaRPr b="0" sz="1600"/>
          </a:p>
        </p:txBody>
      </p:sp>
      <p:pic>
        <p:nvPicPr>
          <p:cNvPr id="127" name="Google Shape;12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550" y="1505700"/>
            <a:ext cx="4862025" cy="3006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4661850" y="1802925"/>
            <a:ext cx="4260300" cy="2918100"/>
          </a:xfrm>
          <a:prstGeom prst="roundRect">
            <a:avLst>
              <a:gd fmla="val 16667" name="adj"/>
            </a:avLst>
          </a:prstGeom>
          <a:solidFill>
            <a:srgbClr val="0F91CE"/>
          </a:solidFill>
          <a:ln cap="flat" cmpd="sng" w="19050">
            <a:solidFill>
              <a:srgbClr val="01519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151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456250" y="1576325"/>
            <a:ext cx="3338400" cy="188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F91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Different This Year?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6400" y="1684475"/>
            <a:ext cx="3438300" cy="14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1700">
                <a:solidFill>
                  <a:srgbClr val="01519B"/>
                </a:solidFill>
              </a:rPr>
              <a:t>2018</a:t>
            </a:r>
            <a:endParaRPr sz="1700">
              <a:solidFill>
                <a:srgbClr val="595959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Two surveys</a:t>
            </a:r>
            <a:endParaRPr b="0" sz="1700">
              <a:solidFill>
                <a:srgbClr val="595959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Focus on substance use</a:t>
            </a:r>
            <a:endParaRPr b="0" sz="1700">
              <a:solidFill>
                <a:srgbClr val="595959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b="0" lang="en" sz="1700">
                <a:solidFill>
                  <a:srgbClr val="595959"/>
                </a:solidFill>
              </a:rPr>
              <a:t>Descriptive Analyses - % of students who answer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832400" y="1802925"/>
            <a:ext cx="3999900" cy="27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2021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0" lang="en" sz="1700">
                <a:solidFill>
                  <a:schemeClr val="lt1"/>
                </a:solidFill>
              </a:rPr>
              <a:t>One combined survey</a:t>
            </a:r>
            <a:endParaRPr b="0"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0" lang="en" sz="1700">
                <a:solidFill>
                  <a:schemeClr val="lt1"/>
                </a:solidFill>
              </a:rPr>
              <a:t>Expanded survey domains: Stress/pressure, mental health, etc.</a:t>
            </a:r>
            <a:endParaRPr b="0"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0" lang="en" sz="1700">
                <a:solidFill>
                  <a:schemeClr val="lt1"/>
                </a:solidFill>
              </a:rPr>
              <a:t>Predictive analyses/machine learning</a:t>
            </a:r>
            <a:endParaRPr b="0" sz="1700">
              <a:solidFill>
                <a:schemeClr val="lt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cluster analyses to form groups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decision tree analyses to identify what factors drive behavior</a:t>
            </a:r>
            <a:endParaRPr b="0">
              <a:solidFill>
                <a:schemeClr val="lt1"/>
              </a:solidFill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2567550" y="3463325"/>
            <a:ext cx="2094300" cy="794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F91C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Survey Overview &amp; Observations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442000"/>
            <a:ext cx="85206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600"/>
              <a:buChar char="●"/>
            </a:pPr>
            <a:r>
              <a:rPr lang="en" sz="1600"/>
              <a:t>COVID-19’s Impact on Survey Results:</a:t>
            </a:r>
            <a:endParaRPr sz="1600">
              <a:solidFill>
                <a:srgbClr val="0F91CE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500">
                <a:solidFill>
                  <a:srgbClr val="595959"/>
                </a:solidFill>
              </a:rPr>
              <a:t>Survey is a snapshot of </a:t>
            </a:r>
            <a:r>
              <a:rPr lang="en" sz="1500">
                <a:solidFill>
                  <a:srgbClr val="595959"/>
                </a:solidFill>
              </a:rPr>
              <a:t>unprecedented</a:t>
            </a:r>
            <a:r>
              <a:rPr lang="en" sz="1500">
                <a:solidFill>
                  <a:srgbClr val="595959"/>
                </a:solidFill>
              </a:rPr>
              <a:t> times</a:t>
            </a:r>
            <a:endParaRPr sz="1500">
              <a:solidFill>
                <a:srgbClr val="59595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500">
                <a:solidFill>
                  <a:srgbClr val="595959"/>
                </a:solidFill>
              </a:rPr>
              <a:t>Impact of stay-at-home orders, social distancing, close proximity to family members on access to substances</a:t>
            </a:r>
            <a:endParaRPr sz="1500">
              <a:solidFill>
                <a:srgbClr val="595959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○"/>
            </a:pPr>
            <a:r>
              <a:rPr lang="en" sz="1500">
                <a:solidFill>
                  <a:srgbClr val="595959"/>
                </a:solidFill>
              </a:rPr>
              <a:t>Hidden Pandemic: rising rates of mental health concerns</a:t>
            </a:r>
            <a:endParaRPr sz="15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600"/>
              <a:buChar char="●"/>
            </a:pPr>
            <a:r>
              <a:rPr lang="en" sz="1600"/>
              <a:t>Two primary areas of interest: </a:t>
            </a:r>
            <a:r>
              <a:rPr lang="en" sz="1600">
                <a:solidFill>
                  <a:srgbClr val="0F91CE"/>
                </a:solidFill>
              </a:rPr>
              <a:t>Substance </a:t>
            </a:r>
            <a:r>
              <a:rPr lang="en" sz="1600"/>
              <a:t>U</a:t>
            </a:r>
            <a:r>
              <a:rPr lang="en" sz="1600">
                <a:solidFill>
                  <a:srgbClr val="0F91CE"/>
                </a:solidFill>
              </a:rPr>
              <a:t>se and Mental Health</a:t>
            </a:r>
            <a:endParaRPr sz="1600">
              <a:solidFill>
                <a:srgbClr val="0F91CE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Less focus on percentages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More insight into </a:t>
            </a:r>
            <a:r>
              <a:rPr b="1" lang="en" sz="1500">
                <a:solidFill>
                  <a:srgbClr val="01519B"/>
                </a:solidFill>
              </a:rPr>
              <a:t>WHY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91CE"/>
              </a:buClr>
              <a:buSzPts val="1500"/>
              <a:buChar char="●"/>
            </a:pPr>
            <a:r>
              <a:rPr lang="en" sz="1600"/>
              <a:t>A</a:t>
            </a:r>
            <a:r>
              <a:rPr lang="en" sz="1600">
                <a:solidFill>
                  <a:srgbClr val="0F91CE"/>
                </a:solidFill>
              </a:rPr>
              <a:t>ctionable and insightful </a:t>
            </a:r>
            <a:r>
              <a:rPr lang="en" sz="1600"/>
              <a:t>conclusions</a:t>
            </a:r>
            <a:endParaRPr>
              <a:solidFill>
                <a:srgbClr val="0F91C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4550875" y="1607075"/>
            <a:ext cx="4359600" cy="28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91C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F91CE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COVID-19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reported changes in how t</a:t>
            </a:r>
            <a:r>
              <a:rPr lang="en">
                <a:solidFill>
                  <a:srgbClr val="0F91CE"/>
                </a:solidFill>
              </a:rPr>
              <a:t>hey were spending their time and how they were feeling in response to COVID-19</a:t>
            </a:r>
            <a:endParaRPr b="0">
              <a:solidFill>
                <a:srgbClr val="595959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b="0" lang="en">
                <a:solidFill>
                  <a:srgbClr val="595959"/>
                </a:solidFill>
              </a:rPr>
              <a:t>Substance use decreased across all categories</a:t>
            </a:r>
            <a:endParaRPr b="0">
              <a:solidFill>
                <a:srgbClr val="59595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b="0" lang="en">
                <a:solidFill>
                  <a:srgbClr val="595959"/>
                </a:solidFill>
              </a:rPr>
              <a:t>More time consuming online content and interacting with social media</a:t>
            </a:r>
            <a:endParaRPr b="0">
              <a:solidFill>
                <a:srgbClr val="59595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b="0" lang="en">
                <a:solidFill>
                  <a:srgbClr val="595959"/>
                </a:solidFill>
              </a:rPr>
              <a:t>Less time playing sports or interacting with friends in person</a:t>
            </a:r>
            <a:endParaRPr b="0">
              <a:solidFill>
                <a:srgbClr val="59595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●"/>
            </a:pPr>
            <a:r>
              <a:rPr b="0" lang="en">
                <a:solidFill>
                  <a:srgbClr val="595959"/>
                </a:solidFill>
              </a:rPr>
              <a:t>Majority of students reported feeling </a:t>
            </a:r>
            <a:r>
              <a:rPr b="0" lang="en">
                <a:solidFill>
                  <a:srgbClr val="595959"/>
                </a:solidFill>
                <a:highlight>
                  <a:schemeClr val="lt1"/>
                </a:highlight>
              </a:rPr>
              <a:t>more</a:t>
            </a:r>
            <a:r>
              <a:rPr b="0" lang="en">
                <a:solidFill>
                  <a:srgbClr val="595959"/>
                </a:solidFill>
              </a:rPr>
              <a:t> anxiety, sadness and loneliness/isolation</a:t>
            </a:r>
            <a:endParaRPr b="0">
              <a:solidFill>
                <a:srgbClr val="595959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○"/>
            </a:pPr>
            <a:r>
              <a:rPr lang="en">
                <a:solidFill>
                  <a:srgbClr val="595959"/>
                </a:solidFill>
              </a:rPr>
              <a:t>Darien is not alone in this trend</a:t>
            </a:r>
            <a:endParaRPr b="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>
              <a:solidFill>
                <a:srgbClr val="595959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18995"/>
          <a:stretch/>
        </p:blipFill>
        <p:spPr>
          <a:xfrm>
            <a:off x="4619225" y="2335275"/>
            <a:ext cx="4213099" cy="19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5127675" y="1847900"/>
            <a:ext cx="319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1519B"/>
                </a:solidFill>
              </a:rPr>
              <a:t>12th Grade Substance Use Trends</a:t>
            </a:r>
            <a:endParaRPr b="1" sz="1200">
              <a:solidFill>
                <a:srgbClr val="01519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1519B"/>
                </a:solidFill>
              </a:rPr>
              <a:t> 2014, 2018, 2021</a:t>
            </a:r>
            <a:endParaRPr b="1" sz="1200">
              <a:solidFill>
                <a:srgbClr val="01519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2233500" y="154375"/>
            <a:ext cx="46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Student </a:t>
            </a:r>
            <a:r>
              <a:rPr b="1" lang="en" sz="28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Substance Use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11845" l="8479" r="8388" t="10785"/>
          <a:stretch/>
        </p:blipFill>
        <p:spPr>
          <a:xfrm>
            <a:off x="1846863" y="747725"/>
            <a:ext cx="5450275" cy="422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YTF Template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