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7" autoAdjust="0"/>
    <p:restoredTop sz="94660"/>
  </p:normalViewPr>
  <p:slideViewPr>
    <p:cSldViewPr snapToGrid="0">
      <p:cViewPr varScale="1">
        <p:scale>
          <a:sx n="77" d="100"/>
          <a:sy n="77" d="100"/>
        </p:scale>
        <p:origin x="51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1DA97-1D11-7074-B576-E0B9BAFBEDE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E2596D6-FF60-FF9F-0CCE-16D4178768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ED917E7-784B-6912-E667-EB1FE735959B}"/>
              </a:ext>
            </a:extLst>
          </p:cNvPr>
          <p:cNvSpPr>
            <a:spLocks noGrp="1"/>
          </p:cNvSpPr>
          <p:nvPr>
            <p:ph type="dt" sz="half" idx="10"/>
          </p:nvPr>
        </p:nvSpPr>
        <p:spPr/>
        <p:txBody>
          <a:bodyPr/>
          <a:lstStyle/>
          <a:p>
            <a:fld id="{B452FAD0-96A3-4741-B72B-026C82C65DD5}" type="datetimeFigureOut">
              <a:rPr lang="en-US" smtClean="0"/>
              <a:t>8/13/2024</a:t>
            </a:fld>
            <a:endParaRPr lang="en-US"/>
          </a:p>
        </p:txBody>
      </p:sp>
      <p:sp>
        <p:nvSpPr>
          <p:cNvPr id="5" name="Footer Placeholder 4">
            <a:extLst>
              <a:ext uri="{FF2B5EF4-FFF2-40B4-BE49-F238E27FC236}">
                <a16:creationId xmlns:a16="http://schemas.microsoft.com/office/drawing/2014/main" id="{3A22BB52-29F1-5603-B8DD-B3FEADB209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A12757-1743-57EF-802A-5DE21F3BDBB2}"/>
              </a:ext>
            </a:extLst>
          </p:cNvPr>
          <p:cNvSpPr>
            <a:spLocks noGrp="1"/>
          </p:cNvSpPr>
          <p:nvPr>
            <p:ph type="sldNum" sz="quarter" idx="12"/>
          </p:nvPr>
        </p:nvSpPr>
        <p:spPr/>
        <p:txBody>
          <a:bodyPr/>
          <a:lstStyle/>
          <a:p>
            <a:fld id="{17328AB0-39E9-4F04-A2E4-A61FB2A43A6E}" type="slidenum">
              <a:rPr lang="en-US" smtClean="0"/>
              <a:t>‹#›</a:t>
            </a:fld>
            <a:endParaRPr lang="en-US"/>
          </a:p>
        </p:txBody>
      </p:sp>
    </p:spTree>
    <p:extLst>
      <p:ext uri="{BB962C8B-B14F-4D97-AF65-F5344CB8AC3E}">
        <p14:creationId xmlns:p14="http://schemas.microsoft.com/office/powerpoint/2010/main" val="2024888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D7E53-C017-0566-68A3-CFD2A54373F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5CD75D3-A24E-5C5F-1357-387CA5AC2E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0E8FE7-9194-A704-F704-7D1CD81A84FD}"/>
              </a:ext>
            </a:extLst>
          </p:cNvPr>
          <p:cNvSpPr>
            <a:spLocks noGrp="1"/>
          </p:cNvSpPr>
          <p:nvPr>
            <p:ph type="dt" sz="half" idx="10"/>
          </p:nvPr>
        </p:nvSpPr>
        <p:spPr/>
        <p:txBody>
          <a:bodyPr/>
          <a:lstStyle/>
          <a:p>
            <a:fld id="{B452FAD0-96A3-4741-B72B-026C82C65DD5}" type="datetimeFigureOut">
              <a:rPr lang="en-US" smtClean="0"/>
              <a:t>8/13/2024</a:t>
            </a:fld>
            <a:endParaRPr lang="en-US"/>
          </a:p>
        </p:txBody>
      </p:sp>
      <p:sp>
        <p:nvSpPr>
          <p:cNvPr id="5" name="Footer Placeholder 4">
            <a:extLst>
              <a:ext uri="{FF2B5EF4-FFF2-40B4-BE49-F238E27FC236}">
                <a16:creationId xmlns:a16="http://schemas.microsoft.com/office/drawing/2014/main" id="{6AD38AF8-24BE-6A1C-EA45-410D627E5C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A8796A-4AAA-0890-37D6-B4047598AC2B}"/>
              </a:ext>
            </a:extLst>
          </p:cNvPr>
          <p:cNvSpPr>
            <a:spLocks noGrp="1"/>
          </p:cNvSpPr>
          <p:nvPr>
            <p:ph type="sldNum" sz="quarter" idx="12"/>
          </p:nvPr>
        </p:nvSpPr>
        <p:spPr/>
        <p:txBody>
          <a:bodyPr/>
          <a:lstStyle/>
          <a:p>
            <a:fld id="{17328AB0-39E9-4F04-A2E4-A61FB2A43A6E}" type="slidenum">
              <a:rPr lang="en-US" smtClean="0"/>
              <a:t>‹#›</a:t>
            </a:fld>
            <a:endParaRPr lang="en-US"/>
          </a:p>
        </p:txBody>
      </p:sp>
    </p:spTree>
    <p:extLst>
      <p:ext uri="{BB962C8B-B14F-4D97-AF65-F5344CB8AC3E}">
        <p14:creationId xmlns:p14="http://schemas.microsoft.com/office/powerpoint/2010/main" val="4041028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6DD2C-8C28-2A99-26CF-5D5089C5A3A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AB175B8-5905-15A0-5E1F-989B6F2DDB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E11C19-07E4-CC49-C8FB-D23735CEE40E}"/>
              </a:ext>
            </a:extLst>
          </p:cNvPr>
          <p:cNvSpPr>
            <a:spLocks noGrp="1"/>
          </p:cNvSpPr>
          <p:nvPr>
            <p:ph type="dt" sz="half" idx="10"/>
          </p:nvPr>
        </p:nvSpPr>
        <p:spPr/>
        <p:txBody>
          <a:bodyPr/>
          <a:lstStyle/>
          <a:p>
            <a:fld id="{B452FAD0-96A3-4741-B72B-026C82C65DD5}" type="datetimeFigureOut">
              <a:rPr lang="en-US" smtClean="0"/>
              <a:t>8/13/2024</a:t>
            </a:fld>
            <a:endParaRPr lang="en-US"/>
          </a:p>
        </p:txBody>
      </p:sp>
      <p:sp>
        <p:nvSpPr>
          <p:cNvPr id="5" name="Footer Placeholder 4">
            <a:extLst>
              <a:ext uri="{FF2B5EF4-FFF2-40B4-BE49-F238E27FC236}">
                <a16:creationId xmlns:a16="http://schemas.microsoft.com/office/drawing/2014/main" id="{46EF81E1-403E-524C-1F27-1CEE8CD4D8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4C32CF-832A-6145-923D-3B975920B3AB}"/>
              </a:ext>
            </a:extLst>
          </p:cNvPr>
          <p:cNvSpPr>
            <a:spLocks noGrp="1"/>
          </p:cNvSpPr>
          <p:nvPr>
            <p:ph type="sldNum" sz="quarter" idx="12"/>
          </p:nvPr>
        </p:nvSpPr>
        <p:spPr/>
        <p:txBody>
          <a:bodyPr/>
          <a:lstStyle/>
          <a:p>
            <a:fld id="{17328AB0-39E9-4F04-A2E4-A61FB2A43A6E}" type="slidenum">
              <a:rPr lang="en-US" smtClean="0"/>
              <a:t>‹#›</a:t>
            </a:fld>
            <a:endParaRPr lang="en-US"/>
          </a:p>
        </p:txBody>
      </p:sp>
    </p:spTree>
    <p:extLst>
      <p:ext uri="{BB962C8B-B14F-4D97-AF65-F5344CB8AC3E}">
        <p14:creationId xmlns:p14="http://schemas.microsoft.com/office/powerpoint/2010/main" val="407816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45810-BF3D-CC7A-4D8D-CEA72F95EF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A72D1A-56E2-865D-DDDD-15EB558A4E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E29C7C-A0CB-3923-0D96-4D68549355EF}"/>
              </a:ext>
            </a:extLst>
          </p:cNvPr>
          <p:cNvSpPr>
            <a:spLocks noGrp="1"/>
          </p:cNvSpPr>
          <p:nvPr>
            <p:ph type="dt" sz="half" idx="10"/>
          </p:nvPr>
        </p:nvSpPr>
        <p:spPr/>
        <p:txBody>
          <a:bodyPr/>
          <a:lstStyle/>
          <a:p>
            <a:fld id="{B452FAD0-96A3-4741-B72B-026C82C65DD5}" type="datetimeFigureOut">
              <a:rPr lang="en-US" smtClean="0"/>
              <a:t>8/13/2024</a:t>
            </a:fld>
            <a:endParaRPr lang="en-US"/>
          </a:p>
        </p:txBody>
      </p:sp>
      <p:sp>
        <p:nvSpPr>
          <p:cNvPr id="5" name="Footer Placeholder 4">
            <a:extLst>
              <a:ext uri="{FF2B5EF4-FFF2-40B4-BE49-F238E27FC236}">
                <a16:creationId xmlns:a16="http://schemas.microsoft.com/office/drawing/2014/main" id="{DD7FF1B2-486C-060E-E737-A1F1368090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DD84BE-1F06-1AC5-F9D0-1C60631BAFA1}"/>
              </a:ext>
            </a:extLst>
          </p:cNvPr>
          <p:cNvSpPr>
            <a:spLocks noGrp="1"/>
          </p:cNvSpPr>
          <p:nvPr>
            <p:ph type="sldNum" sz="quarter" idx="12"/>
          </p:nvPr>
        </p:nvSpPr>
        <p:spPr/>
        <p:txBody>
          <a:bodyPr/>
          <a:lstStyle/>
          <a:p>
            <a:fld id="{17328AB0-39E9-4F04-A2E4-A61FB2A43A6E}" type="slidenum">
              <a:rPr lang="en-US" smtClean="0"/>
              <a:t>‹#›</a:t>
            </a:fld>
            <a:endParaRPr lang="en-US"/>
          </a:p>
        </p:txBody>
      </p:sp>
    </p:spTree>
    <p:extLst>
      <p:ext uri="{BB962C8B-B14F-4D97-AF65-F5344CB8AC3E}">
        <p14:creationId xmlns:p14="http://schemas.microsoft.com/office/powerpoint/2010/main" val="2948718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FFE2C-E099-86A7-8D7A-57C65B6DC4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33352DF-961D-DFEA-5AD2-0F24BD4C4C6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99B0CE-4F73-2F12-0971-9D8DEF9F75B6}"/>
              </a:ext>
            </a:extLst>
          </p:cNvPr>
          <p:cNvSpPr>
            <a:spLocks noGrp="1"/>
          </p:cNvSpPr>
          <p:nvPr>
            <p:ph type="dt" sz="half" idx="10"/>
          </p:nvPr>
        </p:nvSpPr>
        <p:spPr/>
        <p:txBody>
          <a:bodyPr/>
          <a:lstStyle/>
          <a:p>
            <a:fld id="{B452FAD0-96A3-4741-B72B-026C82C65DD5}" type="datetimeFigureOut">
              <a:rPr lang="en-US" smtClean="0"/>
              <a:t>8/13/2024</a:t>
            </a:fld>
            <a:endParaRPr lang="en-US"/>
          </a:p>
        </p:txBody>
      </p:sp>
      <p:sp>
        <p:nvSpPr>
          <p:cNvPr id="5" name="Footer Placeholder 4">
            <a:extLst>
              <a:ext uri="{FF2B5EF4-FFF2-40B4-BE49-F238E27FC236}">
                <a16:creationId xmlns:a16="http://schemas.microsoft.com/office/drawing/2014/main" id="{9CF15583-AF78-492F-83F9-C462422D3B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C0036-564F-1280-EF8B-1CBDDB152765}"/>
              </a:ext>
            </a:extLst>
          </p:cNvPr>
          <p:cNvSpPr>
            <a:spLocks noGrp="1"/>
          </p:cNvSpPr>
          <p:nvPr>
            <p:ph type="sldNum" sz="quarter" idx="12"/>
          </p:nvPr>
        </p:nvSpPr>
        <p:spPr/>
        <p:txBody>
          <a:bodyPr/>
          <a:lstStyle/>
          <a:p>
            <a:fld id="{17328AB0-39E9-4F04-A2E4-A61FB2A43A6E}" type="slidenum">
              <a:rPr lang="en-US" smtClean="0"/>
              <a:t>‹#›</a:t>
            </a:fld>
            <a:endParaRPr lang="en-US"/>
          </a:p>
        </p:txBody>
      </p:sp>
    </p:spTree>
    <p:extLst>
      <p:ext uri="{BB962C8B-B14F-4D97-AF65-F5344CB8AC3E}">
        <p14:creationId xmlns:p14="http://schemas.microsoft.com/office/powerpoint/2010/main" val="3622099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9CE15-DC2C-C26F-D101-FB94FD8254E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C9616A-37C7-C060-798B-9B5B3A835C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14259F-5161-A2BB-7FA5-C25E0D69377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5E3995-E54A-76E5-CF17-727FC6E78A43}"/>
              </a:ext>
            </a:extLst>
          </p:cNvPr>
          <p:cNvSpPr>
            <a:spLocks noGrp="1"/>
          </p:cNvSpPr>
          <p:nvPr>
            <p:ph type="dt" sz="half" idx="10"/>
          </p:nvPr>
        </p:nvSpPr>
        <p:spPr/>
        <p:txBody>
          <a:bodyPr/>
          <a:lstStyle/>
          <a:p>
            <a:fld id="{B452FAD0-96A3-4741-B72B-026C82C65DD5}" type="datetimeFigureOut">
              <a:rPr lang="en-US" smtClean="0"/>
              <a:t>8/13/2024</a:t>
            </a:fld>
            <a:endParaRPr lang="en-US"/>
          </a:p>
        </p:txBody>
      </p:sp>
      <p:sp>
        <p:nvSpPr>
          <p:cNvPr id="6" name="Footer Placeholder 5">
            <a:extLst>
              <a:ext uri="{FF2B5EF4-FFF2-40B4-BE49-F238E27FC236}">
                <a16:creationId xmlns:a16="http://schemas.microsoft.com/office/drawing/2014/main" id="{3EAEAEAE-ADF2-019F-8E0B-D1DD69BF74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E277E0-6DF2-5CF8-C729-ED345E2AA82C}"/>
              </a:ext>
            </a:extLst>
          </p:cNvPr>
          <p:cNvSpPr>
            <a:spLocks noGrp="1"/>
          </p:cNvSpPr>
          <p:nvPr>
            <p:ph type="sldNum" sz="quarter" idx="12"/>
          </p:nvPr>
        </p:nvSpPr>
        <p:spPr/>
        <p:txBody>
          <a:bodyPr/>
          <a:lstStyle/>
          <a:p>
            <a:fld id="{17328AB0-39E9-4F04-A2E4-A61FB2A43A6E}" type="slidenum">
              <a:rPr lang="en-US" smtClean="0"/>
              <a:t>‹#›</a:t>
            </a:fld>
            <a:endParaRPr lang="en-US"/>
          </a:p>
        </p:txBody>
      </p:sp>
    </p:spTree>
    <p:extLst>
      <p:ext uri="{BB962C8B-B14F-4D97-AF65-F5344CB8AC3E}">
        <p14:creationId xmlns:p14="http://schemas.microsoft.com/office/powerpoint/2010/main" val="2479544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510A8-0DF2-6333-F1F9-E7CCEE8C242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2AC5B4-4493-83F1-8D68-2BC60E451C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1356EA3-C616-46D1-A816-6447C7C5000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0DD724C-E4AC-1F9A-178F-46444FCB67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1AF275-7C8F-EC3C-2DA3-CA71F7273F8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4819238-92D3-A571-995E-A37CF440F217}"/>
              </a:ext>
            </a:extLst>
          </p:cNvPr>
          <p:cNvSpPr>
            <a:spLocks noGrp="1"/>
          </p:cNvSpPr>
          <p:nvPr>
            <p:ph type="dt" sz="half" idx="10"/>
          </p:nvPr>
        </p:nvSpPr>
        <p:spPr/>
        <p:txBody>
          <a:bodyPr/>
          <a:lstStyle/>
          <a:p>
            <a:fld id="{B452FAD0-96A3-4741-B72B-026C82C65DD5}" type="datetimeFigureOut">
              <a:rPr lang="en-US" smtClean="0"/>
              <a:t>8/13/2024</a:t>
            </a:fld>
            <a:endParaRPr lang="en-US"/>
          </a:p>
        </p:txBody>
      </p:sp>
      <p:sp>
        <p:nvSpPr>
          <p:cNvPr id="8" name="Footer Placeholder 7">
            <a:extLst>
              <a:ext uri="{FF2B5EF4-FFF2-40B4-BE49-F238E27FC236}">
                <a16:creationId xmlns:a16="http://schemas.microsoft.com/office/drawing/2014/main" id="{DC57656D-500C-F680-8A34-7EFCCB57B1D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4DBB9A-0A41-F5BC-DE63-1CA6B996C518}"/>
              </a:ext>
            </a:extLst>
          </p:cNvPr>
          <p:cNvSpPr>
            <a:spLocks noGrp="1"/>
          </p:cNvSpPr>
          <p:nvPr>
            <p:ph type="sldNum" sz="quarter" idx="12"/>
          </p:nvPr>
        </p:nvSpPr>
        <p:spPr/>
        <p:txBody>
          <a:bodyPr/>
          <a:lstStyle/>
          <a:p>
            <a:fld id="{17328AB0-39E9-4F04-A2E4-A61FB2A43A6E}" type="slidenum">
              <a:rPr lang="en-US" smtClean="0"/>
              <a:t>‹#›</a:t>
            </a:fld>
            <a:endParaRPr lang="en-US"/>
          </a:p>
        </p:txBody>
      </p:sp>
    </p:spTree>
    <p:extLst>
      <p:ext uri="{BB962C8B-B14F-4D97-AF65-F5344CB8AC3E}">
        <p14:creationId xmlns:p14="http://schemas.microsoft.com/office/powerpoint/2010/main" val="1474901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04914-8B79-4D54-8DAC-2474A73CD5A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EAA155-7F94-F6AD-48B5-5F32DE80B16E}"/>
              </a:ext>
            </a:extLst>
          </p:cNvPr>
          <p:cNvSpPr>
            <a:spLocks noGrp="1"/>
          </p:cNvSpPr>
          <p:nvPr>
            <p:ph type="dt" sz="half" idx="10"/>
          </p:nvPr>
        </p:nvSpPr>
        <p:spPr/>
        <p:txBody>
          <a:bodyPr/>
          <a:lstStyle/>
          <a:p>
            <a:fld id="{B452FAD0-96A3-4741-B72B-026C82C65DD5}" type="datetimeFigureOut">
              <a:rPr lang="en-US" smtClean="0"/>
              <a:t>8/13/2024</a:t>
            </a:fld>
            <a:endParaRPr lang="en-US"/>
          </a:p>
        </p:txBody>
      </p:sp>
      <p:sp>
        <p:nvSpPr>
          <p:cNvPr id="4" name="Footer Placeholder 3">
            <a:extLst>
              <a:ext uri="{FF2B5EF4-FFF2-40B4-BE49-F238E27FC236}">
                <a16:creationId xmlns:a16="http://schemas.microsoft.com/office/drawing/2014/main" id="{8D4A3CC7-B0FA-22E9-E5B5-4FB2A8AFCAC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55065E-EF9E-6623-C7CD-DE600B2701CE}"/>
              </a:ext>
            </a:extLst>
          </p:cNvPr>
          <p:cNvSpPr>
            <a:spLocks noGrp="1"/>
          </p:cNvSpPr>
          <p:nvPr>
            <p:ph type="sldNum" sz="quarter" idx="12"/>
          </p:nvPr>
        </p:nvSpPr>
        <p:spPr/>
        <p:txBody>
          <a:bodyPr/>
          <a:lstStyle/>
          <a:p>
            <a:fld id="{17328AB0-39E9-4F04-A2E4-A61FB2A43A6E}" type="slidenum">
              <a:rPr lang="en-US" smtClean="0"/>
              <a:t>‹#›</a:t>
            </a:fld>
            <a:endParaRPr lang="en-US"/>
          </a:p>
        </p:txBody>
      </p:sp>
    </p:spTree>
    <p:extLst>
      <p:ext uri="{BB962C8B-B14F-4D97-AF65-F5344CB8AC3E}">
        <p14:creationId xmlns:p14="http://schemas.microsoft.com/office/powerpoint/2010/main" val="1593369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BB0A6E-8C82-FA9A-9FED-B7C5026B7F47}"/>
              </a:ext>
            </a:extLst>
          </p:cNvPr>
          <p:cNvSpPr>
            <a:spLocks noGrp="1"/>
          </p:cNvSpPr>
          <p:nvPr>
            <p:ph type="dt" sz="half" idx="10"/>
          </p:nvPr>
        </p:nvSpPr>
        <p:spPr/>
        <p:txBody>
          <a:bodyPr/>
          <a:lstStyle/>
          <a:p>
            <a:fld id="{B452FAD0-96A3-4741-B72B-026C82C65DD5}" type="datetimeFigureOut">
              <a:rPr lang="en-US" smtClean="0"/>
              <a:t>8/13/2024</a:t>
            </a:fld>
            <a:endParaRPr lang="en-US"/>
          </a:p>
        </p:txBody>
      </p:sp>
      <p:sp>
        <p:nvSpPr>
          <p:cNvPr id="3" name="Footer Placeholder 2">
            <a:extLst>
              <a:ext uri="{FF2B5EF4-FFF2-40B4-BE49-F238E27FC236}">
                <a16:creationId xmlns:a16="http://schemas.microsoft.com/office/drawing/2014/main" id="{5F81E7C4-B3BA-6882-4EEE-D4FD2003E4A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6E844D6-8A76-EDEF-DBEF-6EDB0298A0B6}"/>
              </a:ext>
            </a:extLst>
          </p:cNvPr>
          <p:cNvSpPr>
            <a:spLocks noGrp="1"/>
          </p:cNvSpPr>
          <p:nvPr>
            <p:ph type="sldNum" sz="quarter" idx="12"/>
          </p:nvPr>
        </p:nvSpPr>
        <p:spPr/>
        <p:txBody>
          <a:bodyPr/>
          <a:lstStyle/>
          <a:p>
            <a:fld id="{17328AB0-39E9-4F04-A2E4-A61FB2A43A6E}" type="slidenum">
              <a:rPr lang="en-US" smtClean="0"/>
              <a:t>‹#›</a:t>
            </a:fld>
            <a:endParaRPr lang="en-US"/>
          </a:p>
        </p:txBody>
      </p:sp>
    </p:spTree>
    <p:extLst>
      <p:ext uri="{BB962C8B-B14F-4D97-AF65-F5344CB8AC3E}">
        <p14:creationId xmlns:p14="http://schemas.microsoft.com/office/powerpoint/2010/main" val="2364949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FE2BC-F527-DAEA-DC9E-ED2D99EFC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493E324-1ABC-ACF6-37B8-4943A65816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0157DBB-0A8B-6BC6-BCAB-7677FEF748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18CE29-9A49-727C-5950-57D2E80EFCAE}"/>
              </a:ext>
            </a:extLst>
          </p:cNvPr>
          <p:cNvSpPr>
            <a:spLocks noGrp="1"/>
          </p:cNvSpPr>
          <p:nvPr>
            <p:ph type="dt" sz="half" idx="10"/>
          </p:nvPr>
        </p:nvSpPr>
        <p:spPr/>
        <p:txBody>
          <a:bodyPr/>
          <a:lstStyle/>
          <a:p>
            <a:fld id="{B452FAD0-96A3-4741-B72B-026C82C65DD5}" type="datetimeFigureOut">
              <a:rPr lang="en-US" smtClean="0"/>
              <a:t>8/13/2024</a:t>
            </a:fld>
            <a:endParaRPr lang="en-US"/>
          </a:p>
        </p:txBody>
      </p:sp>
      <p:sp>
        <p:nvSpPr>
          <p:cNvPr id="6" name="Footer Placeholder 5">
            <a:extLst>
              <a:ext uri="{FF2B5EF4-FFF2-40B4-BE49-F238E27FC236}">
                <a16:creationId xmlns:a16="http://schemas.microsoft.com/office/drawing/2014/main" id="{6BAD72F0-E2A3-433C-DD3F-743759C18A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B069CD-6FBE-F7CE-5492-58A0EB0BE77B}"/>
              </a:ext>
            </a:extLst>
          </p:cNvPr>
          <p:cNvSpPr>
            <a:spLocks noGrp="1"/>
          </p:cNvSpPr>
          <p:nvPr>
            <p:ph type="sldNum" sz="quarter" idx="12"/>
          </p:nvPr>
        </p:nvSpPr>
        <p:spPr/>
        <p:txBody>
          <a:bodyPr/>
          <a:lstStyle/>
          <a:p>
            <a:fld id="{17328AB0-39E9-4F04-A2E4-A61FB2A43A6E}" type="slidenum">
              <a:rPr lang="en-US" smtClean="0"/>
              <a:t>‹#›</a:t>
            </a:fld>
            <a:endParaRPr lang="en-US"/>
          </a:p>
        </p:txBody>
      </p:sp>
    </p:spTree>
    <p:extLst>
      <p:ext uri="{BB962C8B-B14F-4D97-AF65-F5344CB8AC3E}">
        <p14:creationId xmlns:p14="http://schemas.microsoft.com/office/powerpoint/2010/main" val="287182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4187E-2770-10EC-13E4-0B9C54787D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61CB1D-6C74-0D59-7F4D-1E850DA0C2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470C24-6915-FA74-6E27-F68916DAEC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5D2C0B-F864-2A70-1D2E-B6FEA28A75F5}"/>
              </a:ext>
            </a:extLst>
          </p:cNvPr>
          <p:cNvSpPr>
            <a:spLocks noGrp="1"/>
          </p:cNvSpPr>
          <p:nvPr>
            <p:ph type="dt" sz="half" idx="10"/>
          </p:nvPr>
        </p:nvSpPr>
        <p:spPr/>
        <p:txBody>
          <a:bodyPr/>
          <a:lstStyle/>
          <a:p>
            <a:fld id="{B452FAD0-96A3-4741-B72B-026C82C65DD5}" type="datetimeFigureOut">
              <a:rPr lang="en-US" smtClean="0"/>
              <a:t>8/13/2024</a:t>
            </a:fld>
            <a:endParaRPr lang="en-US"/>
          </a:p>
        </p:txBody>
      </p:sp>
      <p:sp>
        <p:nvSpPr>
          <p:cNvPr id="6" name="Footer Placeholder 5">
            <a:extLst>
              <a:ext uri="{FF2B5EF4-FFF2-40B4-BE49-F238E27FC236}">
                <a16:creationId xmlns:a16="http://schemas.microsoft.com/office/drawing/2014/main" id="{26FA3965-8077-D57B-FF33-192BAF9DBA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1B87A9-B6AF-7E3E-DA74-63732DD96E2F}"/>
              </a:ext>
            </a:extLst>
          </p:cNvPr>
          <p:cNvSpPr>
            <a:spLocks noGrp="1"/>
          </p:cNvSpPr>
          <p:nvPr>
            <p:ph type="sldNum" sz="quarter" idx="12"/>
          </p:nvPr>
        </p:nvSpPr>
        <p:spPr/>
        <p:txBody>
          <a:bodyPr/>
          <a:lstStyle/>
          <a:p>
            <a:fld id="{17328AB0-39E9-4F04-A2E4-A61FB2A43A6E}" type="slidenum">
              <a:rPr lang="en-US" smtClean="0"/>
              <a:t>‹#›</a:t>
            </a:fld>
            <a:endParaRPr lang="en-US"/>
          </a:p>
        </p:txBody>
      </p:sp>
    </p:spTree>
    <p:extLst>
      <p:ext uri="{BB962C8B-B14F-4D97-AF65-F5344CB8AC3E}">
        <p14:creationId xmlns:p14="http://schemas.microsoft.com/office/powerpoint/2010/main" val="2210596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C8EC71-B095-CF9D-E42C-E11368BBC4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11D718D-90B3-13D2-7134-C6143035BA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01D4D5-BB63-5936-2BBF-DD9FE2E86A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452FAD0-96A3-4741-B72B-026C82C65DD5}" type="datetimeFigureOut">
              <a:rPr lang="en-US" smtClean="0"/>
              <a:t>8/13/2024</a:t>
            </a:fld>
            <a:endParaRPr lang="en-US"/>
          </a:p>
        </p:txBody>
      </p:sp>
      <p:sp>
        <p:nvSpPr>
          <p:cNvPr id="5" name="Footer Placeholder 4">
            <a:extLst>
              <a:ext uri="{FF2B5EF4-FFF2-40B4-BE49-F238E27FC236}">
                <a16:creationId xmlns:a16="http://schemas.microsoft.com/office/drawing/2014/main" id="{3F5A5FEA-FC82-7C50-A69B-BA39B74174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ADC6976-9209-1C0C-0FF8-F1DD9D5A33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7328AB0-39E9-4F04-A2E4-A61FB2A43A6E}" type="slidenum">
              <a:rPr lang="en-US" smtClean="0"/>
              <a:t>‹#›</a:t>
            </a:fld>
            <a:endParaRPr lang="en-US"/>
          </a:p>
        </p:txBody>
      </p:sp>
    </p:spTree>
    <p:extLst>
      <p:ext uri="{BB962C8B-B14F-4D97-AF65-F5344CB8AC3E}">
        <p14:creationId xmlns:p14="http://schemas.microsoft.com/office/powerpoint/2010/main" val="2716545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Dcp.drugcontrol@ct.gov"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504F820-D681-211F-7CD5-F4964D2A9781}"/>
              </a:ext>
            </a:extLst>
          </p:cNvPr>
          <p:cNvSpPr>
            <a:spLocks noGrp="1"/>
          </p:cNvSpPr>
          <p:nvPr>
            <p:ph type="title"/>
          </p:nvPr>
        </p:nvSpPr>
        <p:spPr>
          <a:xfrm>
            <a:off x="877229" y="304065"/>
            <a:ext cx="10515600" cy="855336"/>
          </a:xfrm>
          <a:ln w="28575">
            <a:solidFill>
              <a:schemeClr val="tx1"/>
            </a:solidFill>
          </a:ln>
        </p:spPr>
        <p:txBody>
          <a:bodyPr>
            <a:normAutofit/>
          </a:bodyPr>
          <a:lstStyle/>
          <a:p>
            <a:pPr algn="ctr"/>
            <a:r>
              <a:rPr lang="en-US" sz="2400" b="1" dirty="0"/>
              <a:t>Process following reporting of a vape/smoke  shop  to Department of Consumer Protection (DCP)</a:t>
            </a:r>
          </a:p>
        </p:txBody>
      </p:sp>
      <p:sp>
        <p:nvSpPr>
          <p:cNvPr id="5" name="TextBox 4">
            <a:extLst>
              <a:ext uri="{FF2B5EF4-FFF2-40B4-BE49-F238E27FC236}">
                <a16:creationId xmlns:a16="http://schemas.microsoft.com/office/drawing/2014/main" id="{20E5C355-71E3-E9A6-787B-79194D038C12}"/>
              </a:ext>
            </a:extLst>
          </p:cNvPr>
          <p:cNvSpPr txBox="1"/>
          <p:nvPr/>
        </p:nvSpPr>
        <p:spPr>
          <a:xfrm>
            <a:off x="5002307" y="1174319"/>
            <a:ext cx="2163862" cy="369332"/>
          </a:xfrm>
          <a:prstGeom prst="rect">
            <a:avLst/>
          </a:prstGeom>
          <a:noFill/>
          <a:ln>
            <a:solidFill>
              <a:schemeClr val="tx1"/>
            </a:solidFill>
          </a:ln>
        </p:spPr>
        <p:txBody>
          <a:bodyPr wrap="square" rtlCol="0">
            <a:spAutoFit/>
          </a:bodyPr>
          <a:lstStyle/>
          <a:p>
            <a:pPr algn="ctr"/>
            <a:r>
              <a:rPr lang="en-US" dirty="0"/>
              <a:t>DCP receives report</a:t>
            </a:r>
          </a:p>
        </p:txBody>
      </p:sp>
      <p:sp>
        <p:nvSpPr>
          <p:cNvPr id="6" name="TextBox 5">
            <a:extLst>
              <a:ext uri="{FF2B5EF4-FFF2-40B4-BE49-F238E27FC236}">
                <a16:creationId xmlns:a16="http://schemas.microsoft.com/office/drawing/2014/main" id="{DF7784AD-979D-A245-0375-2FE3C27FCAAB}"/>
              </a:ext>
            </a:extLst>
          </p:cNvPr>
          <p:cNvSpPr txBox="1"/>
          <p:nvPr/>
        </p:nvSpPr>
        <p:spPr>
          <a:xfrm>
            <a:off x="5128111" y="1802797"/>
            <a:ext cx="1912255" cy="369332"/>
          </a:xfrm>
          <a:prstGeom prst="rect">
            <a:avLst/>
          </a:prstGeom>
          <a:noFill/>
          <a:ln>
            <a:solidFill>
              <a:schemeClr val="tx1"/>
            </a:solidFill>
          </a:ln>
        </p:spPr>
        <p:txBody>
          <a:bodyPr wrap="none" rtlCol="0">
            <a:spAutoFit/>
          </a:bodyPr>
          <a:lstStyle/>
          <a:p>
            <a:pPr algn="ctr"/>
            <a:r>
              <a:rPr lang="en-US" dirty="0"/>
              <a:t>Agent is assigned</a:t>
            </a:r>
          </a:p>
        </p:txBody>
      </p:sp>
      <p:sp>
        <p:nvSpPr>
          <p:cNvPr id="7" name="TextBox 6">
            <a:extLst>
              <a:ext uri="{FF2B5EF4-FFF2-40B4-BE49-F238E27FC236}">
                <a16:creationId xmlns:a16="http://schemas.microsoft.com/office/drawing/2014/main" id="{69662DD2-C898-0BB4-BE75-C924FAD0A61C}"/>
              </a:ext>
            </a:extLst>
          </p:cNvPr>
          <p:cNvSpPr txBox="1"/>
          <p:nvPr/>
        </p:nvSpPr>
        <p:spPr>
          <a:xfrm>
            <a:off x="864348" y="2355923"/>
            <a:ext cx="4364913" cy="646331"/>
          </a:xfrm>
          <a:prstGeom prst="rect">
            <a:avLst/>
          </a:prstGeom>
          <a:noFill/>
          <a:ln>
            <a:solidFill>
              <a:schemeClr val="tx1"/>
            </a:solidFill>
          </a:ln>
        </p:spPr>
        <p:txBody>
          <a:bodyPr wrap="none" rtlCol="0">
            <a:spAutoFit/>
          </a:bodyPr>
          <a:lstStyle/>
          <a:p>
            <a:pPr algn="ctr"/>
            <a:r>
              <a:rPr lang="en-US" dirty="0"/>
              <a:t>Outreach to Department of Mental Health </a:t>
            </a:r>
          </a:p>
          <a:p>
            <a:pPr algn="ctr"/>
            <a:r>
              <a:rPr lang="en-US" dirty="0"/>
              <a:t>and Addiction Services (DMHAS)</a:t>
            </a:r>
          </a:p>
        </p:txBody>
      </p:sp>
      <p:sp>
        <p:nvSpPr>
          <p:cNvPr id="8" name="TextBox 7">
            <a:extLst>
              <a:ext uri="{FF2B5EF4-FFF2-40B4-BE49-F238E27FC236}">
                <a16:creationId xmlns:a16="http://schemas.microsoft.com/office/drawing/2014/main" id="{E78ED447-D996-0036-99A0-8B62770D334B}"/>
              </a:ext>
            </a:extLst>
          </p:cNvPr>
          <p:cNvSpPr txBox="1"/>
          <p:nvPr/>
        </p:nvSpPr>
        <p:spPr>
          <a:xfrm>
            <a:off x="6565447" y="2356795"/>
            <a:ext cx="2790508" cy="646331"/>
          </a:xfrm>
          <a:prstGeom prst="rect">
            <a:avLst/>
          </a:prstGeom>
          <a:noFill/>
          <a:ln>
            <a:solidFill>
              <a:schemeClr val="tx1"/>
            </a:solidFill>
          </a:ln>
        </p:spPr>
        <p:txBody>
          <a:bodyPr wrap="none" rtlCol="0">
            <a:spAutoFit/>
          </a:bodyPr>
          <a:lstStyle/>
          <a:p>
            <a:pPr algn="ctr"/>
            <a:r>
              <a:rPr lang="en-US" dirty="0"/>
              <a:t>Outreach to Department</a:t>
            </a:r>
            <a:br>
              <a:rPr lang="en-US" dirty="0"/>
            </a:br>
            <a:r>
              <a:rPr lang="en-US" dirty="0"/>
              <a:t>of Revenue Services (DRS)</a:t>
            </a:r>
          </a:p>
        </p:txBody>
      </p:sp>
      <p:sp>
        <p:nvSpPr>
          <p:cNvPr id="9" name="TextBox 8">
            <a:extLst>
              <a:ext uri="{FF2B5EF4-FFF2-40B4-BE49-F238E27FC236}">
                <a16:creationId xmlns:a16="http://schemas.microsoft.com/office/drawing/2014/main" id="{CA5F7F0C-A812-6CE0-6891-1ACBF7BD868C}"/>
              </a:ext>
            </a:extLst>
          </p:cNvPr>
          <p:cNvSpPr txBox="1"/>
          <p:nvPr/>
        </p:nvSpPr>
        <p:spPr>
          <a:xfrm>
            <a:off x="10127260" y="2355923"/>
            <a:ext cx="1440074" cy="646331"/>
          </a:xfrm>
          <a:prstGeom prst="rect">
            <a:avLst/>
          </a:prstGeom>
          <a:noFill/>
          <a:ln>
            <a:solidFill>
              <a:schemeClr val="tx1"/>
            </a:solidFill>
          </a:ln>
        </p:spPr>
        <p:txBody>
          <a:bodyPr wrap="none" rtlCol="0">
            <a:spAutoFit/>
          </a:bodyPr>
          <a:lstStyle/>
          <a:p>
            <a:pPr algn="ctr"/>
            <a:r>
              <a:rPr lang="en-US" dirty="0"/>
              <a:t>Outreach to</a:t>
            </a:r>
          </a:p>
          <a:p>
            <a:pPr algn="ctr"/>
            <a:r>
              <a:rPr lang="en-US" dirty="0"/>
              <a:t>local police*</a:t>
            </a:r>
          </a:p>
        </p:txBody>
      </p:sp>
      <p:sp>
        <p:nvSpPr>
          <p:cNvPr id="10" name="TextBox 9">
            <a:extLst>
              <a:ext uri="{FF2B5EF4-FFF2-40B4-BE49-F238E27FC236}">
                <a16:creationId xmlns:a16="http://schemas.microsoft.com/office/drawing/2014/main" id="{53227466-B766-5843-FC17-AD42D2E7D4D9}"/>
              </a:ext>
            </a:extLst>
          </p:cNvPr>
          <p:cNvSpPr txBox="1"/>
          <p:nvPr/>
        </p:nvSpPr>
        <p:spPr>
          <a:xfrm>
            <a:off x="4646365" y="3430000"/>
            <a:ext cx="2885405" cy="369332"/>
          </a:xfrm>
          <a:prstGeom prst="rect">
            <a:avLst/>
          </a:prstGeom>
          <a:noFill/>
          <a:ln>
            <a:solidFill>
              <a:schemeClr val="tx1"/>
            </a:solidFill>
          </a:ln>
        </p:spPr>
        <p:txBody>
          <a:bodyPr wrap="none" rtlCol="0">
            <a:spAutoFit/>
          </a:bodyPr>
          <a:lstStyle/>
          <a:p>
            <a:pPr algn="ctr"/>
            <a:r>
              <a:rPr lang="en-US" dirty="0"/>
              <a:t>Schedule visit to vape shop</a:t>
            </a:r>
          </a:p>
        </p:txBody>
      </p:sp>
      <p:sp>
        <p:nvSpPr>
          <p:cNvPr id="11" name="TextBox 10">
            <a:extLst>
              <a:ext uri="{FF2B5EF4-FFF2-40B4-BE49-F238E27FC236}">
                <a16:creationId xmlns:a16="http://schemas.microsoft.com/office/drawing/2014/main" id="{BE31CD68-0096-D689-E778-8C02A08356CA}"/>
              </a:ext>
            </a:extLst>
          </p:cNvPr>
          <p:cNvSpPr txBox="1"/>
          <p:nvPr/>
        </p:nvSpPr>
        <p:spPr>
          <a:xfrm>
            <a:off x="351393" y="4162020"/>
            <a:ext cx="2031390" cy="646331"/>
          </a:xfrm>
          <a:prstGeom prst="rect">
            <a:avLst/>
          </a:prstGeom>
          <a:noFill/>
          <a:ln>
            <a:solidFill>
              <a:schemeClr val="tx1"/>
            </a:solidFill>
          </a:ln>
        </p:spPr>
        <p:txBody>
          <a:bodyPr wrap="none" rtlCol="0">
            <a:spAutoFit/>
          </a:bodyPr>
          <a:lstStyle/>
          <a:p>
            <a:pPr algn="ctr"/>
            <a:r>
              <a:rPr lang="en-US" dirty="0"/>
              <a:t>DMHAS checks for</a:t>
            </a:r>
          </a:p>
          <a:p>
            <a:pPr algn="ctr"/>
            <a:r>
              <a:rPr lang="en-US" dirty="0"/>
              <a:t>underage sales</a:t>
            </a:r>
          </a:p>
        </p:txBody>
      </p:sp>
      <p:sp>
        <p:nvSpPr>
          <p:cNvPr id="12" name="TextBox 11">
            <a:extLst>
              <a:ext uri="{FF2B5EF4-FFF2-40B4-BE49-F238E27FC236}">
                <a16:creationId xmlns:a16="http://schemas.microsoft.com/office/drawing/2014/main" id="{7EB801AF-74F0-F5FE-58D8-F4F2135CE7CF}"/>
              </a:ext>
            </a:extLst>
          </p:cNvPr>
          <p:cNvSpPr txBox="1"/>
          <p:nvPr/>
        </p:nvSpPr>
        <p:spPr>
          <a:xfrm>
            <a:off x="5229704" y="4162020"/>
            <a:ext cx="4232697" cy="646331"/>
          </a:xfrm>
          <a:prstGeom prst="rect">
            <a:avLst/>
          </a:prstGeom>
          <a:noFill/>
          <a:ln>
            <a:solidFill>
              <a:schemeClr val="tx1"/>
            </a:solidFill>
          </a:ln>
        </p:spPr>
        <p:txBody>
          <a:bodyPr wrap="none" rtlCol="0">
            <a:spAutoFit/>
          </a:bodyPr>
          <a:lstStyle/>
          <a:p>
            <a:pPr algn="ctr"/>
            <a:r>
              <a:rPr lang="en-US" dirty="0"/>
              <a:t>DRS checks for illegal tax stamps, proper</a:t>
            </a:r>
            <a:br>
              <a:rPr lang="en-US" dirty="0"/>
            </a:br>
            <a:r>
              <a:rPr lang="en-US" dirty="0"/>
              <a:t>registration, payment of taxes</a:t>
            </a:r>
          </a:p>
        </p:txBody>
      </p:sp>
      <p:sp>
        <p:nvSpPr>
          <p:cNvPr id="13" name="TextBox 12">
            <a:extLst>
              <a:ext uri="{FF2B5EF4-FFF2-40B4-BE49-F238E27FC236}">
                <a16:creationId xmlns:a16="http://schemas.microsoft.com/office/drawing/2014/main" id="{2C9567B1-AA1F-6CE3-BBD8-537FD210DF39}"/>
              </a:ext>
            </a:extLst>
          </p:cNvPr>
          <p:cNvSpPr txBox="1"/>
          <p:nvPr/>
        </p:nvSpPr>
        <p:spPr>
          <a:xfrm>
            <a:off x="2556515" y="4162020"/>
            <a:ext cx="2497874" cy="646331"/>
          </a:xfrm>
          <a:prstGeom prst="rect">
            <a:avLst/>
          </a:prstGeom>
          <a:noFill/>
          <a:ln>
            <a:solidFill>
              <a:schemeClr val="tx1"/>
            </a:solidFill>
          </a:ln>
        </p:spPr>
        <p:txBody>
          <a:bodyPr wrap="square" rtlCol="0">
            <a:spAutoFit/>
          </a:bodyPr>
          <a:lstStyle/>
          <a:p>
            <a:pPr algn="ctr"/>
            <a:r>
              <a:rPr lang="en-US" sz="1800" dirty="0">
                <a:effectLst/>
                <a:latin typeface="Aptos" panose="020B0004020202020204" pitchFamily="34" charset="0"/>
                <a:ea typeface="Aptos" panose="020B0004020202020204" pitchFamily="34" charset="0"/>
                <a:cs typeface="Times New Roman" panose="02020603050405020304" pitchFamily="18" charset="0"/>
              </a:rPr>
              <a:t>DCP will identify illicit cannabis products</a:t>
            </a:r>
            <a:endParaRPr lang="en-US" dirty="0"/>
          </a:p>
        </p:txBody>
      </p:sp>
      <p:sp>
        <p:nvSpPr>
          <p:cNvPr id="14" name="TextBox 13">
            <a:extLst>
              <a:ext uri="{FF2B5EF4-FFF2-40B4-BE49-F238E27FC236}">
                <a16:creationId xmlns:a16="http://schemas.microsoft.com/office/drawing/2014/main" id="{7A42017D-EEA6-16C1-BD0C-65F7DCDA36B7}"/>
              </a:ext>
            </a:extLst>
          </p:cNvPr>
          <p:cNvSpPr txBox="1"/>
          <p:nvPr/>
        </p:nvSpPr>
        <p:spPr>
          <a:xfrm>
            <a:off x="9647134" y="4162020"/>
            <a:ext cx="2112694" cy="646331"/>
          </a:xfrm>
          <a:prstGeom prst="rect">
            <a:avLst/>
          </a:prstGeom>
          <a:noFill/>
          <a:ln>
            <a:solidFill>
              <a:schemeClr val="tx1"/>
            </a:solidFill>
          </a:ln>
        </p:spPr>
        <p:txBody>
          <a:bodyPr wrap="none" rtlCol="0">
            <a:spAutoFit/>
          </a:bodyPr>
          <a:lstStyle/>
          <a:p>
            <a:pPr algn="ctr"/>
            <a:r>
              <a:rPr lang="en-US" dirty="0"/>
              <a:t>Local police seize</a:t>
            </a:r>
            <a:br>
              <a:rPr lang="en-US" dirty="0"/>
            </a:br>
            <a:r>
              <a:rPr lang="en-US" dirty="0"/>
              <a:t>any illicit products*</a:t>
            </a:r>
          </a:p>
        </p:txBody>
      </p:sp>
      <p:sp>
        <p:nvSpPr>
          <p:cNvPr id="15" name="TextBox 14">
            <a:extLst>
              <a:ext uri="{FF2B5EF4-FFF2-40B4-BE49-F238E27FC236}">
                <a16:creationId xmlns:a16="http://schemas.microsoft.com/office/drawing/2014/main" id="{2816DC8F-3820-AA17-3B4E-529618D492A0}"/>
              </a:ext>
            </a:extLst>
          </p:cNvPr>
          <p:cNvSpPr txBox="1"/>
          <p:nvPr/>
        </p:nvSpPr>
        <p:spPr>
          <a:xfrm>
            <a:off x="864348" y="5968117"/>
            <a:ext cx="10437541" cy="584775"/>
          </a:xfrm>
          <a:prstGeom prst="rect">
            <a:avLst/>
          </a:prstGeom>
          <a:noFill/>
        </p:spPr>
        <p:txBody>
          <a:bodyPr wrap="square" rtlCol="0">
            <a:spAutoFit/>
          </a:bodyPr>
          <a:lstStyle/>
          <a:p>
            <a:r>
              <a:rPr lang="en-US" sz="1600" dirty="0">
                <a:effectLst/>
                <a:latin typeface="Aptos" panose="020B0004020202020204" pitchFamily="34" charset="0"/>
                <a:ea typeface="Aptos" panose="020B0004020202020204" pitchFamily="34" charset="0"/>
                <a:cs typeface="Times New Roman" panose="02020603050405020304" pitchFamily="18" charset="0"/>
              </a:rPr>
              <a:t>*In rare instances where local polic</a:t>
            </a:r>
            <a:r>
              <a:rPr lang="en-US" sz="1600" dirty="0">
                <a:latin typeface="Aptos" panose="020B0004020202020204" pitchFamily="34" charset="0"/>
                <a:ea typeface="Aptos" panose="020B0004020202020204" pitchFamily="34" charset="0"/>
                <a:cs typeface="Times New Roman" panose="02020603050405020304" pitchFamily="18" charset="0"/>
              </a:rPr>
              <a:t>e do not want to participate, </a:t>
            </a:r>
            <a:r>
              <a:rPr lang="en-US" sz="1600" dirty="0">
                <a:effectLst/>
                <a:latin typeface="Aptos" panose="020B0004020202020204" pitchFamily="34" charset="0"/>
                <a:ea typeface="Aptos" panose="020B0004020202020204" pitchFamily="34" charset="0"/>
                <a:cs typeface="Times New Roman" panose="02020603050405020304" pitchFamily="18" charset="0"/>
              </a:rPr>
              <a:t>DCP will go alone, tell them to take the illicit product down, and then follow up to make sure they returned or destroyed the product and do not have it back up for sale.</a:t>
            </a:r>
            <a:endParaRPr lang="en-US" sz="1600" dirty="0"/>
          </a:p>
        </p:txBody>
      </p:sp>
      <p:cxnSp>
        <p:nvCxnSpPr>
          <p:cNvPr id="17" name="Straight Connector 16">
            <a:extLst>
              <a:ext uri="{FF2B5EF4-FFF2-40B4-BE49-F238E27FC236}">
                <a16:creationId xmlns:a16="http://schemas.microsoft.com/office/drawing/2014/main" id="{F7DCFE56-AA1B-378C-E695-962E429180BB}"/>
              </a:ext>
            </a:extLst>
          </p:cNvPr>
          <p:cNvCxnSpPr>
            <a:cxnSpLocks/>
            <a:stCxn id="5" idx="2"/>
            <a:endCxn id="6" idx="0"/>
          </p:cNvCxnSpPr>
          <p:nvPr/>
        </p:nvCxnSpPr>
        <p:spPr>
          <a:xfrm>
            <a:off x="6084238" y="1543651"/>
            <a:ext cx="1" cy="259146"/>
          </a:xfrm>
          <a:prstGeom prst="line">
            <a:avLst/>
          </a:prstGeom>
          <a:ln>
            <a:headEnd type="none" w="med" len="med"/>
            <a:tailEnd type="triangle" w="med" len="med"/>
          </a:ln>
        </p:spPr>
        <p:style>
          <a:lnRef idx="2">
            <a:schemeClr val="dk1"/>
          </a:lnRef>
          <a:fillRef idx="0">
            <a:schemeClr val="dk1"/>
          </a:fillRef>
          <a:effectRef idx="1">
            <a:schemeClr val="dk1"/>
          </a:effectRef>
          <a:fontRef idx="minor">
            <a:schemeClr val="tx1"/>
          </a:fontRef>
        </p:style>
      </p:cxnSp>
      <p:cxnSp>
        <p:nvCxnSpPr>
          <p:cNvPr id="19" name="Straight Connector 18">
            <a:extLst>
              <a:ext uri="{FF2B5EF4-FFF2-40B4-BE49-F238E27FC236}">
                <a16:creationId xmlns:a16="http://schemas.microsoft.com/office/drawing/2014/main" id="{33E19CED-B660-4207-8BCE-D18AC2D8F790}"/>
              </a:ext>
            </a:extLst>
          </p:cNvPr>
          <p:cNvCxnSpPr>
            <a:cxnSpLocks/>
            <a:endCxn id="7" idx="0"/>
          </p:cNvCxnSpPr>
          <p:nvPr/>
        </p:nvCxnSpPr>
        <p:spPr>
          <a:xfrm flipH="1">
            <a:off x="3046805" y="1540132"/>
            <a:ext cx="1955502" cy="815791"/>
          </a:xfrm>
          <a:prstGeom prst="line">
            <a:avLst/>
          </a:prstGeom>
          <a:ln>
            <a:headEnd type="none" w="med" len="med"/>
            <a:tailEnd type="triangle" w="med" len="med"/>
          </a:ln>
        </p:spPr>
        <p:style>
          <a:lnRef idx="2">
            <a:schemeClr val="dk1"/>
          </a:lnRef>
          <a:fillRef idx="0">
            <a:schemeClr val="dk1"/>
          </a:fillRef>
          <a:effectRef idx="1">
            <a:schemeClr val="dk1"/>
          </a:effectRef>
          <a:fontRef idx="minor">
            <a:schemeClr val="tx1"/>
          </a:fontRef>
        </p:style>
      </p:cxnSp>
      <p:cxnSp>
        <p:nvCxnSpPr>
          <p:cNvPr id="26" name="Straight Connector 25">
            <a:extLst>
              <a:ext uri="{FF2B5EF4-FFF2-40B4-BE49-F238E27FC236}">
                <a16:creationId xmlns:a16="http://schemas.microsoft.com/office/drawing/2014/main" id="{6DDFC845-B18D-78DE-F9E6-4A5DA9722159}"/>
              </a:ext>
            </a:extLst>
          </p:cNvPr>
          <p:cNvCxnSpPr>
            <a:endCxn id="8" idx="0"/>
          </p:cNvCxnSpPr>
          <p:nvPr/>
        </p:nvCxnSpPr>
        <p:spPr>
          <a:xfrm>
            <a:off x="7166169" y="1540132"/>
            <a:ext cx="794532" cy="816663"/>
          </a:xfrm>
          <a:prstGeom prst="line">
            <a:avLst/>
          </a:prstGeom>
          <a:ln>
            <a:headEnd type="none" w="med" len="med"/>
            <a:tailEnd type="triangle" w="med" len="med"/>
          </a:ln>
        </p:spPr>
        <p:style>
          <a:lnRef idx="2">
            <a:schemeClr val="dk1"/>
          </a:lnRef>
          <a:fillRef idx="0">
            <a:schemeClr val="dk1"/>
          </a:fillRef>
          <a:effectRef idx="1">
            <a:schemeClr val="dk1"/>
          </a:effectRef>
          <a:fontRef idx="minor">
            <a:schemeClr val="tx1"/>
          </a:fontRef>
        </p:style>
      </p:cxnSp>
      <p:cxnSp>
        <p:nvCxnSpPr>
          <p:cNvPr id="28" name="Straight Connector 27">
            <a:extLst>
              <a:ext uri="{FF2B5EF4-FFF2-40B4-BE49-F238E27FC236}">
                <a16:creationId xmlns:a16="http://schemas.microsoft.com/office/drawing/2014/main" id="{97F05F22-182E-D8BC-1165-0A89D218EBDD}"/>
              </a:ext>
            </a:extLst>
          </p:cNvPr>
          <p:cNvCxnSpPr>
            <a:endCxn id="9" idx="0"/>
          </p:cNvCxnSpPr>
          <p:nvPr/>
        </p:nvCxnSpPr>
        <p:spPr>
          <a:xfrm>
            <a:off x="7166169" y="1540132"/>
            <a:ext cx="3681128" cy="815791"/>
          </a:xfrm>
          <a:prstGeom prst="line">
            <a:avLst/>
          </a:prstGeom>
          <a:ln>
            <a:headEnd type="none" w="med" len="med"/>
            <a:tailEnd type="triangle" w="med" len="med"/>
          </a:ln>
        </p:spPr>
        <p:style>
          <a:lnRef idx="2">
            <a:schemeClr val="dk1"/>
          </a:lnRef>
          <a:fillRef idx="0">
            <a:schemeClr val="dk1"/>
          </a:fillRef>
          <a:effectRef idx="1">
            <a:schemeClr val="dk1"/>
          </a:effectRef>
          <a:fontRef idx="minor">
            <a:schemeClr val="tx1"/>
          </a:fontRef>
        </p:style>
      </p:cxnSp>
      <p:cxnSp>
        <p:nvCxnSpPr>
          <p:cNvPr id="30" name="Straight Connector 29">
            <a:extLst>
              <a:ext uri="{FF2B5EF4-FFF2-40B4-BE49-F238E27FC236}">
                <a16:creationId xmlns:a16="http://schemas.microsoft.com/office/drawing/2014/main" id="{929D11A3-A121-2BB9-CF04-57D79300BDDB}"/>
              </a:ext>
            </a:extLst>
          </p:cNvPr>
          <p:cNvCxnSpPr>
            <a:stCxn id="6" idx="2"/>
            <a:endCxn id="10" idx="0"/>
          </p:cNvCxnSpPr>
          <p:nvPr/>
        </p:nvCxnSpPr>
        <p:spPr>
          <a:xfrm>
            <a:off x="6084239" y="2172129"/>
            <a:ext cx="4829" cy="1257871"/>
          </a:xfrm>
          <a:prstGeom prst="line">
            <a:avLst/>
          </a:prstGeom>
          <a:ln>
            <a:headEnd type="none" w="med" len="med"/>
            <a:tailEnd type="triangle" w="med" len="med"/>
          </a:ln>
        </p:spPr>
        <p:style>
          <a:lnRef idx="2">
            <a:schemeClr val="dk1"/>
          </a:lnRef>
          <a:fillRef idx="0">
            <a:schemeClr val="dk1"/>
          </a:fillRef>
          <a:effectRef idx="1">
            <a:schemeClr val="dk1"/>
          </a:effectRef>
          <a:fontRef idx="minor">
            <a:schemeClr val="tx1"/>
          </a:fontRef>
        </p:style>
      </p:cxnSp>
      <p:cxnSp>
        <p:nvCxnSpPr>
          <p:cNvPr id="32" name="Straight Connector 31">
            <a:extLst>
              <a:ext uri="{FF2B5EF4-FFF2-40B4-BE49-F238E27FC236}">
                <a16:creationId xmlns:a16="http://schemas.microsoft.com/office/drawing/2014/main" id="{9EBE50F5-3CCC-6B33-6CA0-EEC24CF053E2}"/>
              </a:ext>
            </a:extLst>
          </p:cNvPr>
          <p:cNvCxnSpPr>
            <a:stCxn id="8" idx="2"/>
          </p:cNvCxnSpPr>
          <p:nvPr/>
        </p:nvCxnSpPr>
        <p:spPr>
          <a:xfrm flipH="1">
            <a:off x="7531770" y="3003126"/>
            <a:ext cx="428931" cy="426874"/>
          </a:xfrm>
          <a:prstGeom prst="line">
            <a:avLst/>
          </a:prstGeom>
          <a:ln>
            <a:headEnd type="none" w="med" len="med"/>
            <a:tailEnd type="triangle" w="med" len="med"/>
          </a:ln>
        </p:spPr>
        <p:style>
          <a:lnRef idx="2">
            <a:schemeClr val="dk1"/>
          </a:lnRef>
          <a:fillRef idx="0">
            <a:schemeClr val="dk1"/>
          </a:fillRef>
          <a:effectRef idx="1">
            <a:schemeClr val="dk1"/>
          </a:effectRef>
          <a:fontRef idx="minor">
            <a:schemeClr val="tx1"/>
          </a:fontRef>
        </p:style>
      </p:cxnSp>
      <p:cxnSp>
        <p:nvCxnSpPr>
          <p:cNvPr id="34" name="Straight Connector 33">
            <a:extLst>
              <a:ext uri="{FF2B5EF4-FFF2-40B4-BE49-F238E27FC236}">
                <a16:creationId xmlns:a16="http://schemas.microsoft.com/office/drawing/2014/main" id="{8415EBAC-35BF-4BD6-8CFB-493042990098}"/>
              </a:ext>
            </a:extLst>
          </p:cNvPr>
          <p:cNvCxnSpPr>
            <a:stCxn id="9" idx="2"/>
          </p:cNvCxnSpPr>
          <p:nvPr/>
        </p:nvCxnSpPr>
        <p:spPr>
          <a:xfrm flipH="1">
            <a:off x="7536599" y="3002254"/>
            <a:ext cx="3310698" cy="427746"/>
          </a:xfrm>
          <a:prstGeom prst="line">
            <a:avLst/>
          </a:prstGeom>
          <a:ln>
            <a:headEnd type="none" w="med" len="med"/>
            <a:tailEnd type="triangle" w="med" len="med"/>
          </a:ln>
        </p:spPr>
        <p:style>
          <a:lnRef idx="2">
            <a:schemeClr val="dk1"/>
          </a:lnRef>
          <a:fillRef idx="0">
            <a:schemeClr val="dk1"/>
          </a:fillRef>
          <a:effectRef idx="1">
            <a:schemeClr val="dk1"/>
          </a:effectRef>
          <a:fontRef idx="minor">
            <a:schemeClr val="tx1"/>
          </a:fontRef>
        </p:style>
      </p:cxnSp>
      <p:cxnSp>
        <p:nvCxnSpPr>
          <p:cNvPr id="36" name="Straight Connector 35">
            <a:extLst>
              <a:ext uri="{FF2B5EF4-FFF2-40B4-BE49-F238E27FC236}">
                <a16:creationId xmlns:a16="http://schemas.microsoft.com/office/drawing/2014/main" id="{4A45ECD1-8784-B51F-59DD-9298F99EB0D0}"/>
              </a:ext>
            </a:extLst>
          </p:cNvPr>
          <p:cNvCxnSpPr>
            <a:stCxn id="7" idx="2"/>
          </p:cNvCxnSpPr>
          <p:nvPr/>
        </p:nvCxnSpPr>
        <p:spPr>
          <a:xfrm>
            <a:off x="3046805" y="3002254"/>
            <a:ext cx="1613426" cy="426874"/>
          </a:xfrm>
          <a:prstGeom prst="line">
            <a:avLst/>
          </a:prstGeom>
          <a:ln>
            <a:headEnd type="none" w="med" len="med"/>
            <a:tailEnd type="triangle" w="med" len="med"/>
          </a:ln>
        </p:spPr>
        <p:style>
          <a:lnRef idx="2">
            <a:schemeClr val="dk1"/>
          </a:lnRef>
          <a:fillRef idx="0">
            <a:schemeClr val="dk1"/>
          </a:fillRef>
          <a:effectRef idx="1">
            <a:schemeClr val="dk1"/>
          </a:effectRef>
          <a:fontRef idx="minor">
            <a:schemeClr val="tx1"/>
          </a:fontRef>
        </p:style>
      </p:cxnSp>
      <p:cxnSp>
        <p:nvCxnSpPr>
          <p:cNvPr id="38" name="Straight Connector 37">
            <a:extLst>
              <a:ext uri="{FF2B5EF4-FFF2-40B4-BE49-F238E27FC236}">
                <a16:creationId xmlns:a16="http://schemas.microsoft.com/office/drawing/2014/main" id="{978383DA-7AA4-FB48-F2E7-7953BD7F91CD}"/>
              </a:ext>
            </a:extLst>
          </p:cNvPr>
          <p:cNvCxnSpPr/>
          <p:nvPr/>
        </p:nvCxnSpPr>
        <p:spPr>
          <a:xfrm flipH="1">
            <a:off x="2382783" y="3799332"/>
            <a:ext cx="2277448" cy="362688"/>
          </a:xfrm>
          <a:prstGeom prst="line">
            <a:avLst/>
          </a:prstGeom>
          <a:ln>
            <a:headEnd type="none" w="med" len="med"/>
            <a:tailEnd type="triangle" w="med" len="med"/>
          </a:ln>
        </p:spPr>
        <p:style>
          <a:lnRef idx="2">
            <a:schemeClr val="dk1"/>
          </a:lnRef>
          <a:fillRef idx="0">
            <a:schemeClr val="dk1"/>
          </a:fillRef>
          <a:effectRef idx="1">
            <a:schemeClr val="dk1"/>
          </a:effectRef>
          <a:fontRef idx="minor">
            <a:schemeClr val="tx1"/>
          </a:fontRef>
        </p:style>
      </p:cxnSp>
      <p:cxnSp>
        <p:nvCxnSpPr>
          <p:cNvPr id="40" name="Straight Connector 39">
            <a:extLst>
              <a:ext uri="{FF2B5EF4-FFF2-40B4-BE49-F238E27FC236}">
                <a16:creationId xmlns:a16="http://schemas.microsoft.com/office/drawing/2014/main" id="{1DEC31F6-8787-9B96-530F-5B844E36CDF6}"/>
              </a:ext>
            </a:extLst>
          </p:cNvPr>
          <p:cNvCxnSpPr>
            <a:stCxn id="10" idx="2"/>
            <a:endCxn id="13" idx="0"/>
          </p:cNvCxnSpPr>
          <p:nvPr/>
        </p:nvCxnSpPr>
        <p:spPr>
          <a:xfrm flipH="1">
            <a:off x="3805452" y="3799332"/>
            <a:ext cx="2283616" cy="362688"/>
          </a:xfrm>
          <a:prstGeom prst="line">
            <a:avLst/>
          </a:prstGeom>
          <a:ln>
            <a:headEnd type="none" w="med" len="med"/>
            <a:tailEnd type="triangle" w="med" len="med"/>
          </a:ln>
        </p:spPr>
        <p:style>
          <a:lnRef idx="2">
            <a:schemeClr val="dk1"/>
          </a:lnRef>
          <a:fillRef idx="0">
            <a:schemeClr val="dk1"/>
          </a:fillRef>
          <a:effectRef idx="1">
            <a:schemeClr val="dk1"/>
          </a:effectRef>
          <a:fontRef idx="minor">
            <a:schemeClr val="tx1"/>
          </a:fontRef>
        </p:style>
      </p:cxnSp>
      <p:cxnSp>
        <p:nvCxnSpPr>
          <p:cNvPr id="42" name="Straight Connector 41">
            <a:extLst>
              <a:ext uri="{FF2B5EF4-FFF2-40B4-BE49-F238E27FC236}">
                <a16:creationId xmlns:a16="http://schemas.microsoft.com/office/drawing/2014/main" id="{C37ED6CC-0C99-EABE-EFC8-919929292868}"/>
              </a:ext>
            </a:extLst>
          </p:cNvPr>
          <p:cNvCxnSpPr>
            <a:stCxn id="10" idx="2"/>
            <a:endCxn id="12" idx="0"/>
          </p:cNvCxnSpPr>
          <p:nvPr/>
        </p:nvCxnSpPr>
        <p:spPr>
          <a:xfrm>
            <a:off x="6089068" y="3799332"/>
            <a:ext cx="1256985" cy="362688"/>
          </a:xfrm>
          <a:prstGeom prst="line">
            <a:avLst/>
          </a:prstGeom>
          <a:ln>
            <a:headEnd type="none" w="med" len="med"/>
            <a:tailEnd type="triangle" w="med" len="med"/>
          </a:ln>
        </p:spPr>
        <p:style>
          <a:lnRef idx="2">
            <a:schemeClr val="dk1"/>
          </a:lnRef>
          <a:fillRef idx="0">
            <a:schemeClr val="dk1"/>
          </a:fillRef>
          <a:effectRef idx="1">
            <a:schemeClr val="dk1"/>
          </a:effectRef>
          <a:fontRef idx="minor">
            <a:schemeClr val="tx1"/>
          </a:fontRef>
        </p:style>
      </p:cxnSp>
      <p:cxnSp>
        <p:nvCxnSpPr>
          <p:cNvPr id="44" name="Straight Connector 43">
            <a:extLst>
              <a:ext uri="{FF2B5EF4-FFF2-40B4-BE49-F238E27FC236}">
                <a16:creationId xmlns:a16="http://schemas.microsoft.com/office/drawing/2014/main" id="{8A304156-8300-7C7B-50AA-FD4F42705DA6}"/>
              </a:ext>
            </a:extLst>
          </p:cNvPr>
          <p:cNvCxnSpPr/>
          <p:nvPr/>
        </p:nvCxnSpPr>
        <p:spPr>
          <a:xfrm>
            <a:off x="7531770" y="3799332"/>
            <a:ext cx="2115364" cy="362688"/>
          </a:xfrm>
          <a:prstGeom prst="line">
            <a:avLst/>
          </a:prstGeom>
          <a:ln>
            <a:headEnd type="none" w="med" len="med"/>
            <a:tailEnd type="triangle" w="med" len="med"/>
          </a:ln>
        </p:spPr>
        <p:style>
          <a:lnRef idx="2">
            <a:schemeClr val="dk1"/>
          </a:lnRef>
          <a:fillRef idx="0">
            <a:schemeClr val="dk1"/>
          </a:fillRef>
          <a:effectRef idx="1">
            <a:schemeClr val="dk1"/>
          </a:effectRef>
          <a:fontRef idx="minor">
            <a:schemeClr val="tx1"/>
          </a:fontRef>
        </p:style>
      </p:cxnSp>
      <p:sp>
        <p:nvSpPr>
          <p:cNvPr id="2" name="TextBox 1">
            <a:extLst>
              <a:ext uri="{FF2B5EF4-FFF2-40B4-BE49-F238E27FC236}">
                <a16:creationId xmlns:a16="http://schemas.microsoft.com/office/drawing/2014/main" id="{9E2F417B-5D2D-9E0F-326B-4A41F4A9463A}"/>
              </a:ext>
            </a:extLst>
          </p:cNvPr>
          <p:cNvSpPr txBox="1"/>
          <p:nvPr/>
        </p:nvSpPr>
        <p:spPr>
          <a:xfrm>
            <a:off x="321791" y="5057203"/>
            <a:ext cx="11319908" cy="923330"/>
          </a:xfrm>
          <a:prstGeom prst="rect">
            <a:avLst/>
          </a:prstGeom>
          <a:noFill/>
        </p:spPr>
        <p:txBody>
          <a:bodyPr wrap="square" rtlCol="0">
            <a:spAutoFit/>
          </a:bodyPr>
          <a:lstStyle/>
          <a:p>
            <a:r>
              <a:rPr lang="en-US" dirty="0"/>
              <a:t>Illicit practices by vape shops can be reported to the DCP on their website at </a:t>
            </a:r>
            <a:r>
              <a:rPr lang="en-US" dirty="0">
                <a:hlinkClick r:id="rId2"/>
              </a:rPr>
              <a:t>Dcp.drugcontrol@ct.gov</a:t>
            </a:r>
            <a:r>
              <a:rPr lang="en-US" dirty="0"/>
              <a:t> or by phone at (860) 713-6065. It would be helpful to include the name of the shop, address, and a description or any photos of the products you believe to be illicit</a:t>
            </a:r>
          </a:p>
        </p:txBody>
      </p:sp>
    </p:spTree>
    <p:extLst>
      <p:ext uri="{BB962C8B-B14F-4D97-AF65-F5344CB8AC3E}">
        <p14:creationId xmlns:p14="http://schemas.microsoft.com/office/powerpoint/2010/main" val="2476029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197</Words>
  <Application>Microsoft Office PowerPoint</Application>
  <PresentationFormat>Widescreen</PresentationFormat>
  <Paragraphs>16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Times New Roman</vt:lpstr>
      <vt:lpstr>Office Theme</vt:lpstr>
      <vt:lpstr>Process following reporting of a vape/smoke  shop  to Department of Consumer Protection (DCP)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2024-08-12T18:02:42Z</dcterms:created>
  <dcterms:modified xsi:type="dcterms:W3CDTF">2024-08-13T14:55:21Z</dcterms:modified>
</cp:coreProperties>
</file>